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2"/>
  </p:notesMasterIdLst>
  <p:handoutMasterIdLst>
    <p:handoutMasterId r:id="rId23"/>
  </p:handoutMasterIdLst>
  <p:sldIdLst>
    <p:sldId id="656" r:id="rId2"/>
    <p:sldId id="550" r:id="rId3"/>
    <p:sldId id="659" r:id="rId4"/>
    <p:sldId id="658" r:id="rId5"/>
    <p:sldId id="657" r:id="rId6"/>
    <p:sldId id="669" r:id="rId7"/>
    <p:sldId id="660" r:id="rId8"/>
    <p:sldId id="661" r:id="rId9"/>
    <p:sldId id="662" r:id="rId10"/>
    <p:sldId id="673" r:id="rId11"/>
    <p:sldId id="663" r:id="rId12"/>
    <p:sldId id="664" r:id="rId13"/>
    <p:sldId id="674" r:id="rId14"/>
    <p:sldId id="665" r:id="rId15"/>
    <p:sldId id="675" r:id="rId16"/>
    <p:sldId id="676" r:id="rId17"/>
    <p:sldId id="671" r:id="rId18"/>
    <p:sldId id="670" r:id="rId19"/>
    <p:sldId id="672" r:id="rId20"/>
    <p:sldId id="590" r:id="rId21"/>
  </p:sldIdLst>
  <p:sldSz cx="9144000" cy="6858000" type="screen4x3"/>
  <p:notesSz cx="7023100" cy="93091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99"/>
    <a:srgbClr val="000066"/>
    <a:srgbClr val="C00000"/>
    <a:srgbClr val="CCCCFF"/>
    <a:srgbClr val="FFFF99"/>
    <a:srgbClr val="FFFFCC"/>
    <a:srgbClr val="000000"/>
    <a:srgbClr val="6600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7" autoAdjust="0"/>
    <p:restoredTop sz="85225" autoAdjust="0"/>
  </p:normalViewPr>
  <p:slideViewPr>
    <p:cSldViewPr snapToGrid="0">
      <p:cViewPr varScale="1">
        <p:scale>
          <a:sx n="79" d="100"/>
          <a:sy n="79" d="100"/>
        </p:scale>
        <p:origin x="54" y="2544"/>
      </p:cViewPr>
      <p:guideLst>
        <p:guide orient="horz" pos="2160"/>
        <p:guide pos="2880"/>
      </p:guideLst>
    </p:cSldViewPr>
  </p:slideViewPr>
  <p:outlineViewPr>
    <p:cViewPr>
      <p:scale>
        <a:sx n="25" d="100"/>
        <a:sy n="25" d="100"/>
      </p:scale>
      <p:origin x="186"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1584" y="990"/>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43238" cy="466725"/>
          </a:xfrm>
          <a:prstGeom prst="rect">
            <a:avLst/>
          </a:prstGeom>
          <a:noFill/>
          <a:ln w="9525">
            <a:noFill/>
            <a:miter lim="800000"/>
            <a:headEnd/>
            <a:tailEnd/>
          </a:ln>
        </p:spPr>
        <p:txBody>
          <a:bodyPr vert="horz" wrap="square" lIns="92447" tIns="46224" rIns="92447" bIns="46224" numCol="1" anchor="t" anchorCtr="0" compatLnSpc="1">
            <a:prstTxWarp prst="textNoShape">
              <a:avLst/>
            </a:prstTxWarp>
          </a:bodyPr>
          <a:lstStyle>
            <a:lvl1pPr defTabSz="925376">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979864" y="1"/>
            <a:ext cx="3043237" cy="466725"/>
          </a:xfrm>
          <a:prstGeom prst="rect">
            <a:avLst/>
          </a:prstGeom>
          <a:noFill/>
          <a:ln w="9525">
            <a:noFill/>
            <a:miter lim="800000"/>
            <a:headEnd/>
            <a:tailEnd/>
          </a:ln>
        </p:spPr>
        <p:txBody>
          <a:bodyPr vert="horz" wrap="square" lIns="92447" tIns="46224" rIns="92447" bIns="46224" numCol="1" anchor="t" anchorCtr="0" compatLnSpc="1">
            <a:prstTxWarp prst="textNoShape">
              <a:avLst/>
            </a:prstTxWarp>
          </a:bodyPr>
          <a:lstStyle>
            <a:lvl1pPr algn="r" defTabSz="925376">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842376"/>
            <a:ext cx="3043238" cy="466725"/>
          </a:xfrm>
          <a:prstGeom prst="rect">
            <a:avLst/>
          </a:prstGeom>
          <a:noFill/>
          <a:ln w="9525">
            <a:noFill/>
            <a:miter lim="800000"/>
            <a:headEnd/>
            <a:tailEnd/>
          </a:ln>
        </p:spPr>
        <p:txBody>
          <a:bodyPr vert="horz" wrap="square" lIns="92447" tIns="46224" rIns="92447" bIns="46224" numCol="1" anchor="b" anchorCtr="0" compatLnSpc="1">
            <a:prstTxWarp prst="textNoShape">
              <a:avLst/>
            </a:prstTxWarp>
          </a:bodyPr>
          <a:lstStyle>
            <a:lvl1pPr defTabSz="925376">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979864" y="8842376"/>
            <a:ext cx="3043237" cy="466725"/>
          </a:xfrm>
          <a:prstGeom prst="rect">
            <a:avLst/>
          </a:prstGeom>
          <a:noFill/>
          <a:ln w="9525">
            <a:noFill/>
            <a:miter lim="800000"/>
            <a:headEnd/>
            <a:tailEnd/>
          </a:ln>
        </p:spPr>
        <p:txBody>
          <a:bodyPr vert="horz" wrap="square" lIns="92447" tIns="46224" rIns="92447" bIns="46224" numCol="1" anchor="b" anchorCtr="0" compatLnSpc="1">
            <a:prstTxWarp prst="textNoShape">
              <a:avLst/>
            </a:prstTxWarp>
          </a:bodyPr>
          <a:lstStyle>
            <a:lvl1pPr algn="r" defTabSz="925376">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1"/>
            <a:ext cx="3052763" cy="457200"/>
          </a:xfrm>
          <a:prstGeom prst="rect">
            <a:avLst/>
          </a:prstGeom>
          <a:noFill/>
          <a:ln w="9525">
            <a:noFill/>
            <a:miter lim="800000"/>
            <a:headEnd/>
            <a:tailEnd/>
          </a:ln>
        </p:spPr>
        <p:txBody>
          <a:bodyPr vert="horz" wrap="square" lIns="90858" tIns="45430" rIns="90858" bIns="45430" numCol="1" anchor="t" anchorCtr="0" compatLnSpc="1">
            <a:prstTxWarp prst="textNoShape">
              <a:avLst/>
            </a:prstTxWarp>
          </a:bodyPr>
          <a:lstStyle>
            <a:lvl1pPr defTabSz="909504">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967163" y="1"/>
            <a:ext cx="3052762" cy="457200"/>
          </a:xfrm>
          <a:prstGeom prst="rect">
            <a:avLst/>
          </a:prstGeom>
          <a:noFill/>
          <a:ln w="9525">
            <a:noFill/>
            <a:miter lim="800000"/>
            <a:headEnd/>
            <a:tailEnd/>
          </a:ln>
        </p:spPr>
        <p:txBody>
          <a:bodyPr vert="horz" wrap="square" lIns="90858" tIns="45430" rIns="90858" bIns="45430" numCol="1" anchor="t" anchorCtr="0" compatLnSpc="1">
            <a:prstTxWarp prst="textNoShape">
              <a:avLst/>
            </a:prstTxWarp>
          </a:bodyPr>
          <a:lstStyle>
            <a:lvl1pPr algn="r" defTabSz="909504">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925513" y="685800"/>
            <a:ext cx="5172075" cy="38798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7575" y="4594710"/>
            <a:ext cx="5184775" cy="4195762"/>
          </a:xfrm>
          <a:prstGeom prst="rect">
            <a:avLst/>
          </a:prstGeom>
          <a:noFill/>
          <a:ln w="9525">
            <a:noFill/>
            <a:miter lim="800000"/>
            <a:headEnd/>
            <a:tailEnd/>
          </a:ln>
        </p:spPr>
        <p:txBody>
          <a:bodyPr vert="horz" wrap="square" lIns="90858" tIns="45430" rIns="90858" bIns="454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1" y="8848726"/>
            <a:ext cx="3052763" cy="457200"/>
          </a:xfrm>
          <a:prstGeom prst="rect">
            <a:avLst/>
          </a:prstGeom>
          <a:noFill/>
          <a:ln w="9525">
            <a:noFill/>
            <a:miter lim="800000"/>
            <a:headEnd/>
            <a:tailEnd/>
          </a:ln>
        </p:spPr>
        <p:txBody>
          <a:bodyPr vert="horz" wrap="square" lIns="90858" tIns="45430" rIns="90858" bIns="45430" numCol="1" anchor="b" anchorCtr="0" compatLnSpc="1">
            <a:prstTxWarp prst="textNoShape">
              <a:avLst/>
            </a:prstTxWarp>
          </a:bodyPr>
          <a:lstStyle>
            <a:lvl1pPr defTabSz="909504">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977867" y="8842226"/>
            <a:ext cx="3043658" cy="465298"/>
          </a:xfrm>
          <a:prstGeom prst="rect">
            <a:avLst/>
          </a:prstGeom>
        </p:spPr>
        <p:txBody>
          <a:bodyPr vert="horz" lIns="90800" tIns="45400" rIns="90800" bIns="45400"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rgbClr val="FF0000"/>
                </a:solidFill>
                <a:latin typeface="Arial" charset="0"/>
                <a:ea typeface="ＭＳ Ｐゴシック" pitchFamily="34" charset="-128"/>
              </a:defRPr>
            </a:lvl1pPr>
            <a:lvl2pPr marL="742950" indent="-285750" defTabSz="931863" eaLnBrk="0" hangingPunct="0">
              <a:defRPr sz="4400">
                <a:solidFill>
                  <a:srgbClr val="FF0000"/>
                </a:solidFill>
                <a:latin typeface="Arial" charset="0"/>
                <a:ea typeface="ＭＳ Ｐゴシック" pitchFamily="34" charset="-128"/>
              </a:defRPr>
            </a:lvl2pPr>
            <a:lvl3pPr marL="1143000" indent="-228600" defTabSz="931863" eaLnBrk="0" hangingPunct="0">
              <a:defRPr sz="4400">
                <a:solidFill>
                  <a:srgbClr val="FF0000"/>
                </a:solidFill>
                <a:latin typeface="Arial" charset="0"/>
                <a:ea typeface="ＭＳ Ｐゴシック" pitchFamily="34" charset="-128"/>
              </a:defRPr>
            </a:lvl3pPr>
            <a:lvl4pPr marL="1600200" indent="-228600" defTabSz="931863" eaLnBrk="0" hangingPunct="0">
              <a:defRPr sz="4400">
                <a:solidFill>
                  <a:srgbClr val="FF0000"/>
                </a:solidFill>
                <a:latin typeface="Arial" charset="0"/>
                <a:ea typeface="ＭＳ Ｐゴシック" pitchFamily="34" charset="-128"/>
              </a:defRPr>
            </a:lvl4pPr>
            <a:lvl5pPr marL="2057400" indent="-228600" defTabSz="931863" eaLnBrk="0" hangingPunct="0">
              <a:defRPr sz="4400">
                <a:solidFill>
                  <a:srgbClr val="FF0000"/>
                </a:solidFill>
                <a:latin typeface="Arial" charset="0"/>
                <a:ea typeface="ＭＳ Ｐゴシック" pitchFamily="34" charset="-128"/>
              </a:defRPr>
            </a:lvl5pPr>
            <a:lvl6pPr marL="2514600" indent="-228600" defTabSz="931863"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defTabSz="931863"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defTabSz="931863"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defTabSz="931863" eaLnBrk="0" fontAlgn="base" hangingPunct="0">
              <a:spcBef>
                <a:spcPct val="0"/>
              </a:spcBef>
              <a:spcAft>
                <a:spcPct val="0"/>
              </a:spcAft>
              <a:defRPr sz="44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87450" y="700088"/>
            <a:ext cx="4649788" cy="3489325"/>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10</a:t>
            </a:fld>
            <a:endParaRPr lang="en-US" dirty="0"/>
          </a:p>
        </p:txBody>
      </p:sp>
    </p:spTree>
    <p:extLst>
      <p:ext uri="{BB962C8B-B14F-4D97-AF65-F5344CB8AC3E}">
        <p14:creationId xmlns:p14="http://schemas.microsoft.com/office/powerpoint/2010/main" val="126648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13</a:t>
            </a:fld>
            <a:endParaRPr lang="en-US" dirty="0"/>
          </a:p>
        </p:txBody>
      </p:sp>
    </p:spTree>
    <p:extLst>
      <p:ext uri="{BB962C8B-B14F-4D97-AF65-F5344CB8AC3E}">
        <p14:creationId xmlns:p14="http://schemas.microsoft.com/office/powerpoint/2010/main" val="10984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4237195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16</a:t>
            </a:fld>
            <a:endParaRPr lang="en-US" dirty="0"/>
          </a:p>
        </p:txBody>
      </p:sp>
    </p:spTree>
    <p:extLst>
      <p:ext uri="{BB962C8B-B14F-4D97-AF65-F5344CB8AC3E}">
        <p14:creationId xmlns:p14="http://schemas.microsoft.com/office/powerpoint/2010/main" val="3688781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val="83902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18</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7577" y="4594711"/>
            <a:ext cx="5184775" cy="4339740"/>
          </a:xfrm>
          <a:noFill/>
          <a:ln/>
        </p:spPr>
        <p:txBody>
          <a:bodyPr/>
          <a:lstStyle/>
          <a:p>
            <a:pPr eaLnBrk="1" hangingPunct="1">
              <a:spcBef>
                <a:spcPct val="0"/>
              </a:spcBef>
            </a:pPr>
            <a:r>
              <a:rPr lang="en-US" sz="1400" dirty="0" smtClean="0">
                <a:latin typeface="Times New Roman" pitchFamily="18" charset="0"/>
                <a:cs typeface="Times New Roman" pitchFamily="18" charset="0"/>
              </a:rPr>
              <a:t>a special place for us as Senior Leaders.  </a:t>
            </a:r>
          </a:p>
        </p:txBody>
      </p:sp>
      <p:sp>
        <p:nvSpPr>
          <p:cNvPr id="4" name="Slide Number Placeholder 3"/>
          <p:cNvSpPr>
            <a:spLocks noGrp="1"/>
          </p:cNvSpPr>
          <p:nvPr>
            <p:ph type="sldNum" sz="quarter" idx="5"/>
          </p:nvPr>
        </p:nvSpPr>
        <p:spPr bwMode="auto">
          <a:xfrm>
            <a:off x="3929064" y="8820151"/>
            <a:ext cx="3052761"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20</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smtClean="0"/>
          </a:p>
        </p:txBody>
      </p:sp>
      <p:sp>
        <p:nvSpPr>
          <p:cNvPr id="4" name="Slide Number Placeholder 3"/>
          <p:cNvSpPr>
            <a:spLocks noGrp="1"/>
          </p:cNvSpPr>
          <p:nvPr>
            <p:ph type="sldNum" sz="quarter" idx="5"/>
          </p:nvPr>
        </p:nvSpPr>
        <p:spPr bwMode="auto">
          <a:xfrm>
            <a:off x="3967163" y="8848726"/>
            <a:ext cx="3052762"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3/10/2022</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175" y="1109663"/>
            <a:ext cx="2333625" cy="2352675"/>
          </a:xfrm>
          <a:prstGeom prst="rect">
            <a:avLst/>
          </a:prstGeom>
        </p:spPr>
      </p:pic>
      <p:sp>
        <p:nvSpPr>
          <p:cNvPr id="201730" name="Rectangle 2"/>
          <p:cNvSpPr>
            <a:spLocks noGrp="1" noChangeArrowheads="1"/>
          </p:cNvSpPr>
          <p:nvPr>
            <p:ph type="ctrTitle"/>
          </p:nvPr>
        </p:nvSpPr>
        <p:spPr>
          <a:xfrm>
            <a:off x="2265027" y="2286000"/>
            <a:ext cx="6629400" cy="1143000"/>
          </a:xfrm>
        </p:spPr>
        <p:txBody>
          <a:bodyPr/>
          <a:lstStyle>
            <a:lvl1pPr>
              <a:defRPr i="0"/>
            </a:lvl1pPr>
          </a:lstStyle>
          <a:p>
            <a:r>
              <a:rPr lang="en-US" dirty="0"/>
              <a:t>CLICK TO EDIT MASTER TITLE STYLE</a:t>
            </a:r>
          </a:p>
        </p:txBody>
      </p:sp>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b="0" smtClean="0">
                <a:solidFill>
                  <a:srgbClr val="000000"/>
                </a:solidFill>
                <a:ea typeface="ＭＳ Ｐゴシック" pitchFamily="34" charset="-128"/>
              </a:rPr>
              <a:t>Slide </a:t>
            </a:r>
            <a:fld id="{949B989F-30DE-4438-9EC4-9CB9FD6244F6}" type="slidenum">
              <a:rPr lang="en-US" b="0" smtClean="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Tree>
    <p:extLst>
      <p:ext uri="{BB962C8B-B14F-4D97-AF65-F5344CB8AC3E}">
        <p14:creationId xmlns:p14="http://schemas.microsoft.com/office/powerpoint/2010/main" val="941281802"/>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smtClean="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pic>
        <p:nvPicPr>
          <p:cNvPr id="3" name="Picture 2"/>
          <p:cNvPicPr>
            <a:picLocks noChangeAspect="1"/>
          </p:cNvPicPr>
          <p:nvPr userDrawn="1"/>
        </p:nvPicPr>
        <p:blipFill>
          <a:blip r:embed="rId16"/>
          <a:stretch>
            <a:fillRect/>
          </a:stretch>
        </p:blipFill>
        <p:spPr>
          <a:xfrm>
            <a:off x="0" y="29811"/>
            <a:ext cx="1161243" cy="1170339"/>
          </a:xfrm>
          <a:prstGeom prst="rect">
            <a:avLst/>
          </a:prstGeom>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4000" dirty="0" smtClean="0">
                <a:solidFill>
                  <a:srgbClr val="000066"/>
                </a:solidFill>
                <a:effectLst>
                  <a:outerShdw blurRad="38100" dist="38100" dir="2700000" algn="tl">
                    <a:srgbClr val="000000">
                      <a:alpha val="43137"/>
                    </a:srgbClr>
                  </a:outerShdw>
                </a:effectLst>
                <a:latin typeface="+mj-lt"/>
                <a:cs typeface="Times New Roman" pitchFamily="18" charset="0"/>
              </a:rPr>
              <a:t>Inspector General of the Marine Corps</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t>Commander’s</a:t>
            </a:r>
            <a:b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t>Request Mast Program</a:t>
            </a:r>
            <a:br>
              <a:rPr lang="en-US" sz="3200" dirty="0" smtClean="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800" dirty="0">
                <a:solidFill>
                  <a:srgbClr val="000066"/>
                </a:solidFill>
                <a:effectLst>
                  <a:outerShdw blurRad="38100" dist="38100" dir="2700000" algn="tl">
                    <a:srgbClr val="000000">
                      <a:alpha val="43137"/>
                    </a:srgbClr>
                  </a:outerShdw>
                </a:effectLst>
                <a:latin typeface="+mn-lt"/>
                <a:ea typeface="ＭＳ Ｐゴシック" pitchFamily="34" charset="-128"/>
              </a:rPr>
              <a:t>U</a:t>
            </a:r>
            <a:r>
              <a:rPr lang="en-US" sz="1800" dirty="0" smtClean="0">
                <a:solidFill>
                  <a:srgbClr val="000066"/>
                </a:solidFill>
                <a:effectLst>
                  <a:outerShdw blurRad="38100" dist="38100" dir="2700000" algn="tl">
                    <a:srgbClr val="000000">
                      <a:alpha val="43137"/>
                    </a:srgbClr>
                  </a:outerShdw>
                </a:effectLst>
                <a:latin typeface="+mn-lt"/>
                <a:ea typeface="ＭＳ Ｐゴシック" pitchFamily="34" charset="-128"/>
              </a:rPr>
              <a:t>pdated November 2021</a:t>
            </a:r>
            <a:endParaRPr lang="en-US" sz="3600" b="0" dirty="0" smtClean="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2" name="Left Arrow 11"/>
          <p:cNvSpPr/>
          <p:nvPr/>
        </p:nvSpPr>
        <p:spPr bwMode="auto">
          <a:xfrm>
            <a:off x="4366997" y="1680346"/>
            <a:ext cx="4459139" cy="2564936"/>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rgbClr val="FFC000"/>
                </a:solidFill>
                <a:effectLst/>
              </a:rPr>
              <a:t>Only the Commander Ultimately Selected by Applicant. Detail actions or attempts to resolve, include referrals and if inquiry or investigation was conduct provide relevant finding</a:t>
            </a:r>
            <a:endParaRPr kumimoji="0" lang="en-US" sz="1800" b="0" i="0" u="none" strike="noStrike" cap="none" normalizeH="0" baseline="0" dirty="0" smtClean="0">
              <a:ln>
                <a:noFill/>
              </a:ln>
              <a:solidFill>
                <a:srgbClr val="FFC000"/>
              </a:solidFill>
              <a:effectLst/>
              <a:latin typeface="Arial" charset="0"/>
            </a:endParaRPr>
          </a:p>
        </p:txBody>
      </p:sp>
      <p:sp>
        <p:nvSpPr>
          <p:cNvPr id="14" name="Left Arrow 13"/>
          <p:cNvSpPr/>
          <p:nvPr/>
        </p:nvSpPr>
        <p:spPr bwMode="auto">
          <a:xfrm>
            <a:off x="4366997" y="4137298"/>
            <a:ext cx="4459139" cy="946644"/>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Final Commander to engage with Applicant. Sign &amp; date, stops the clock</a:t>
            </a:r>
            <a:endParaRPr kumimoji="0" lang="en-US" sz="1800" b="0" i="0" u="none" strike="noStrike" cap="none" normalizeH="0" baseline="0" dirty="0" smtClean="0">
              <a:ln>
                <a:noFill/>
              </a:ln>
              <a:solidFill>
                <a:schemeClr val="tx1"/>
              </a:solidFill>
              <a:effectLst/>
            </a:endParaRPr>
          </a:p>
        </p:txBody>
      </p:sp>
      <p:sp>
        <p:nvSpPr>
          <p:cNvPr id="15" name="Left Arrow 14"/>
          <p:cNvSpPr/>
          <p:nvPr/>
        </p:nvSpPr>
        <p:spPr bwMode="auto">
          <a:xfrm>
            <a:off x="4366997" y="5090473"/>
            <a:ext cx="4459139" cy="834077"/>
          </a:xfrm>
          <a:prstGeom prst="leftArrow">
            <a:avLst>
              <a:gd name="adj1" fmla="val 74880"/>
              <a:gd name="adj2" fmla="val 50000"/>
            </a:avLst>
          </a:prstGeom>
          <a:solidFill>
            <a:srgbClr val="FFCC99"/>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smtClean="0">
                <a:solidFill>
                  <a:schemeClr val="tx1"/>
                </a:solidFill>
                <a:effectLst/>
              </a:rPr>
              <a:t>Applicant </a:t>
            </a:r>
            <a:r>
              <a:rPr lang="en-US" sz="1800" b="0" dirty="0" smtClean="0">
                <a:solidFill>
                  <a:schemeClr val="tx1"/>
                </a:solidFill>
                <a:effectLst/>
              </a:rPr>
              <a:t>selects one acknowledgement.  </a:t>
            </a:r>
            <a:endParaRPr kumimoji="0" lang="en-US" sz="1800" b="0" i="0" u="none" strike="noStrike" cap="none" normalizeH="0" baseline="0" dirty="0" smtClean="0">
              <a:ln>
                <a:noFill/>
              </a:ln>
              <a:solidFill>
                <a:schemeClr val="tx1"/>
              </a:solidFill>
              <a:effectLst/>
            </a:endParaRPr>
          </a:p>
        </p:txBody>
      </p:sp>
      <p:sp>
        <p:nvSpPr>
          <p:cNvPr id="16" name="Left Arrow 15"/>
          <p:cNvSpPr/>
          <p:nvPr/>
        </p:nvSpPr>
        <p:spPr bwMode="auto">
          <a:xfrm>
            <a:off x="4366997" y="5882522"/>
            <a:ext cx="4459139" cy="617456"/>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Applicant and witness sign and date.</a:t>
            </a:r>
            <a:endParaRPr kumimoji="0" lang="en-US" sz="1800" b="0" i="0" u="none" strike="noStrike" cap="none" normalizeH="0" baseline="0" dirty="0" smtClean="0">
              <a:ln>
                <a:noFill/>
              </a:ln>
              <a:solidFill>
                <a:schemeClr val="tx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91" y="1348033"/>
            <a:ext cx="4277406" cy="5509967"/>
          </a:xfrm>
          <a:prstGeom prst="rect">
            <a:avLst/>
          </a:prstGeom>
        </p:spPr>
      </p:pic>
      <p:sp>
        <p:nvSpPr>
          <p:cNvPr id="8" name="Rectangle 7"/>
          <p:cNvSpPr/>
          <p:nvPr/>
        </p:nvSpPr>
        <p:spPr bwMode="auto">
          <a:xfrm>
            <a:off x="329938" y="4481511"/>
            <a:ext cx="3761295" cy="252413"/>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9" name="Rectangle 8"/>
          <p:cNvSpPr/>
          <p:nvPr/>
        </p:nvSpPr>
        <p:spPr bwMode="auto">
          <a:xfrm>
            <a:off x="329938" y="5024228"/>
            <a:ext cx="3761295" cy="906694"/>
          </a:xfrm>
          <a:prstGeom prst="rect">
            <a:avLst/>
          </a:prstGeom>
          <a:solidFill>
            <a:srgbClr val="FFCC99">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1" name="Rectangle 10"/>
          <p:cNvSpPr/>
          <p:nvPr/>
        </p:nvSpPr>
        <p:spPr bwMode="auto">
          <a:xfrm>
            <a:off x="329938" y="5970971"/>
            <a:ext cx="3761295" cy="486979"/>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94720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9" y="1359337"/>
            <a:ext cx="4426931" cy="550243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520" y="1355569"/>
            <a:ext cx="4274480" cy="550619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377072" y="6089702"/>
            <a:ext cx="3676454" cy="273391"/>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9" name="Rectangle 8"/>
          <p:cNvSpPr/>
          <p:nvPr/>
        </p:nvSpPr>
        <p:spPr bwMode="auto">
          <a:xfrm>
            <a:off x="5131060" y="4506011"/>
            <a:ext cx="3626441" cy="226243"/>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2" name="Left-Right Arrow 1"/>
          <p:cNvSpPr/>
          <p:nvPr/>
        </p:nvSpPr>
        <p:spPr bwMode="auto">
          <a:xfrm rot="19903941">
            <a:off x="2789020" y="4804276"/>
            <a:ext cx="3608333" cy="1234814"/>
          </a:xfrm>
          <a:prstGeom prst="leftRightArrow">
            <a:avLst>
              <a:gd name="adj1" fmla="val 68137"/>
              <a:gd name="adj2" fmla="val 58004"/>
            </a:avLst>
          </a:prstGeom>
          <a:solidFill>
            <a:srgbClr val="C00000"/>
          </a:solidFill>
          <a:ln w="25400" cap="flat" cmpd="sng" algn="ctr">
            <a:solidFill>
              <a:schemeClr val="tx1"/>
            </a:solidFill>
            <a:prstDash val="solid"/>
            <a:round/>
            <a:headEnd type="none" w="med" len="med"/>
            <a:tailEnd type="arrow"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C000"/>
                </a:solidFill>
                <a:effectLst/>
                <a:latin typeface="Arial" charset="0"/>
              </a:rPr>
              <a:t>“</a:t>
            </a:r>
            <a:r>
              <a:rPr kumimoji="0" lang="en-US" sz="1400" u="none" strike="noStrike" cap="none" normalizeH="0" baseline="0" dirty="0" smtClean="0">
                <a:ln>
                  <a:noFill/>
                </a:ln>
                <a:solidFill>
                  <a:srgbClr val="FFC000"/>
                </a:solidFill>
                <a:effectLst/>
                <a:latin typeface="Arial" charset="0"/>
              </a:rPr>
              <a:t>Does the commander ensure all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smtClean="0">
                <a:ln>
                  <a:noFill/>
                </a:ln>
                <a:solidFill>
                  <a:srgbClr val="FFC000"/>
                </a:solidFill>
                <a:effectLst/>
                <a:latin typeface="Arial" charset="0"/>
              </a:rPr>
              <a:t>Request Masts petitions are </a:t>
            </a:r>
            <a:r>
              <a:rPr kumimoji="0" lang="en-US" sz="1400" u="none" strike="noStrike" cap="none" normalizeH="0" dirty="0" smtClean="0">
                <a:ln>
                  <a:noFill/>
                </a:ln>
                <a:solidFill>
                  <a:srgbClr val="FFC000"/>
                </a:solidFill>
                <a:effectLst/>
                <a:latin typeface="Arial"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smtClean="0">
                <a:ln>
                  <a:noFill/>
                </a:ln>
                <a:solidFill>
                  <a:srgbClr val="FFC000"/>
                </a:solidFill>
                <a:effectLst/>
                <a:latin typeface="Arial" charset="0"/>
              </a:rPr>
              <a:t>expeditiously</a:t>
            </a:r>
            <a:r>
              <a:rPr kumimoji="0" lang="en-US" sz="1400" u="none" strike="noStrike" cap="none" normalizeH="0" dirty="0" smtClean="0">
                <a:ln>
                  <a:noFill/>
                </a:ln>
                <a:solidFill>
                  <a:srgbClr val="FFC000"/>
                </a:solidFill>
                <a:effectLst/>
                <a:latin typeface="Arial" charset="0"/>
              </a:rPr>
              <a:t> </a:t>
            </a:r>
            <a:r>
              <a:rPr kumimoji="0" lang="en-US" sz="1400" u="none" strike="noStrike" cap="none" normalizeH="0" baseline="0" dirty="0" smtClean="0">
                <a:ln>
                  <a:noFill/>
                </a:ln>
                <a:solidFill>
                  <a:srgbClr val="FFC000"/>
                </a:solidFill>
                <a:effectLst/>
                <a:latin typeface="Arial" charset="0"/>
              </a:rPr>
              <a:t>handled?”</a:t>
            </a:r>
          </a:p>
        </p:txBody>
      </p:sp>
      <p:sp>
        <p:nvSpPr>
          <p:cNvPr id="11" name="TextBox 10"/>
          <p:cNvSpPr txBox="1"/>
          <p:nvPr/>
        </p:nvSpPr>
        <p:spPr>
          <a:xfrm>
            <a:off x="458541" y="3646646"/>
            <a:ext cx="8091544" cy="584775"/>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srgbClr val="000066"/>
                </a:solidFill>
              </a:rPr>
              <a:t>To uphold faith in the system, we get the Marine quickly before their Commander.</a:t>
            </a:r>
          </a:p>
          <a:p>
            <a:r>
              <a:rPr lang="en-US" sz="1600" dirty="0" smtClean="0">
                <a:solidFill>
                  <a:srgbClr val="000066"/>
                </a:solidFill>
              </a:rPr>
              <a:t>Actually resolving the issue correctly may take time, and must be tracked.</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913" y="1357460"/>
            <a:ext cx="4270087" cy="550054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7460"/>
            <a:ext cx="4425410" cy="5500540"/>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14399" y="259456"/>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301658" y="3185431"/>
            <a:ext cx="3742441" cy="368473"/>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9" name="Rectangle 8"/>
          <p:cNvSpPr/>
          <p:nvPr/>
        </p:nvSpPr>
        <p:spPr bwMode="auto">
          <a:xfrm>
            <a:off x="5118755" y="4487159"/>
            <a:ext cx="3772834" cy="245096"/>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1" name="TextBox 10"/>
          <p:cNvSpPr txBox="1"/>
          <p:nvPr/>
        </p:nvSpPr>
        <p:spPr>
          <a:xfrm>
            <a:off x="834928" y="4910084"/>
            <a:ext cx="7338770" cy="1077218"/>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srgbClr val="000066"/>
                </a:solidFill>
              </a:rPr>
              <a:t>If a subordinate commander, to the commander in block 5,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3368428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49831"/>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557"/>
            <a:ext cx="9115425" cy="4195593"/>
          </a:xfrm>
          <a:prstGeom prst="rect">
            <a:avLst/>
          </a:prstGeom>
        </p:spPr>
      </p:pic>
      <p:sp>
        <p:nvSpPr>
          <p:cNvPr id="14" name="TextBox 13"/>
          <p:cNvSpPr txBox="1"/>
          <p:nvPr/>
        </p:nvSpPr>
        <p:spPr>
          <a:xfrm>
            <a:off x="334082" y="5514150"/>
            <a:ext cx="8340461" cy="1200329"/>
          </a:xfrm>
          <a:prstGeom prst="rect">
            <a:avLst/>
          </a:prstGeom>
          <a:noFill/>
        </p:spPr>
        <p:txBody>
          <a:bodyPr wrap="square" rtlCol="0">
            <a:spAutoFit/>
          </a:bodyPr>
          <a:lstStyle/>
          <a:p>
            <a:r>
              <a:rPr lang="en-US" sz="1800" dirty="0">
                <a:solidFill>
                  <a:srgbClr val="000066"/>
                </a:solidFill>
              </a:rPr>
              <a:t>Used when a Marine sees a subordinate commander and understands the disposition and voluntarily withdraws sending the Request for Mast up to the commander originally designed in block </a:t>
            </a:r>
            <a:r>
              <a:rPr lang="en-US" sz="1800" dirty="0" err="1" smtClean="0">
                <a:solidFill>
                  <a:srgbClr val="000066"/>
                </a:solidFill>
              </a:rPr>
              <a:t>5a</a:t>
            </a:r>
            <a:r>
              <a:rPr lang="en-US" sz="1800" dirty="0">
                <a:solidFill>
                  <a:srgbClr val="000066"/>
                </a:solidFill>
              </a:rPr>
              <a:t>.  This can never be used in a sealed “eyes only” request.</a:t>
            </a:r>
          </a:p>
        </p:txBody>
      </p:sp>
      <p:sp>
        <p:nvSpPr>
          <p:cNvPr id="4" name="Oval 3"/>
          <p:cNvSpPr/>
          <p:nvPr/>
        </p:nvSpPr>
        <p:spPr bwMode="auto">
          <a:xfrm>
            <a:off x="208721" y="2097156"/>
            <a:ext cx="437322" cy="477079"/>
          </a:xfrm>
          <a:prstGeom prst="ellipse">
            <a:avLst/>
          </a:prstGeom>
          <a:solidFill>
            <a:srgbClr val="FF0000">
              <a:alpha val="25000"/>
            </a:srgbClr>
          </a:solidFill>
          <a:ln w="25400" cap="flat" cmpd="sng" algn="ctr">
            <a:solidFill>
              <a:srgbClr val="FF0000"/>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8116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49831"/>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557"/>
            <a:ext cx="9115425" cy="4195593"/>
          </a:xfrm>
          <a:prstGeom prst="rect">
            <a:avLst/>
          </a:prstGeom>
        </p:spPr>
      </p:pic>
      <p:sp>
        <p:nvSpPr>
          <p:cNvPr id="14" name="TextBox 13"/>
          <p:cNvSpPr txBox="1"/>
          <p:nvPr/>
        </p:nvSpPr>
        <p:spPr>
          <a:xfrm>
            <a:off x="334082" y="5514150"/>
            <a:ext cx="8340461" cy="1200329"/>
          </a:xfrm>
          <a:prstGeom prst="rect">
            <a:avLst/>
          </a:prstGeom>
          <a:noFill/>
        </p:spPr>
        <p:txBody>
          <a:bodyPr wrap="square" rtlCol="0">
            <a:spAutoFit/>
          </a:bodyPr>
          <a:lstStyle/>
          <a:p>
            <a:r>
              <a:rPr lang="en-US" sz="2400" dirty="0" smtClean="0">
                <a:solidFill>
                  <a:srgbClr val="000066"/>
                </a:solidFill>
              </a:rPr>
              <a:t>Used when the Marine has seen the Commander named in block </a:t>
            </a:r>
            <a:r>
              <a:rPr lang="en-US" sz="2400" dirty="0" err="1" smtClean="0">
                <a:solidFill>
                  <a:srgbClr val="000066"/>
                </a:solidFill>
              </a:rPr>
              <a:t>5a</a:t>
            </a:r>
            <a:r>
              <a:rPr lang="en-US" sz="2400" dirty="0" smtClean="0">
                <a:solidFill>
                  <a:srgbClr val="000066"/>
                </a:solidFill>
              </a:rPr>
              <a:t> and understands the disposition of the complaint.</a:t>
            </a:r>
          </a:p>
        </p:txBody>
      </p:sp>
      <p:sp>
        <p:nvSpPr>
          <p:cNvPr id="4" name="Oval 3"/>
          <p:cNvSpPr/>
          <p:nvPr/>
        </p:nvSpPr>
        <p:spPr bwMode="auto">
          <a:xfrm>
            <a:off x="228600" y="3001617"/>
            <a:ext cx="437322" cy="477079"/>
          </a:xfrm>
          <a:prstGeom prst="ellipse">
            <a:avLst/>
          </a:prstGeom>
          <a:solidFill>
            <a:srgbClr val="FF0000">
              <a:alpha val="25000"/>
            </a:srgbClr>
          </a:solidFill>
          <a:ln w="25400" cap="flat" cmpd="sng" algn="ctr">
            <a:solidFill>
              <a:srgbClr val="FF0000"/>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171691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49831"/>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557"/>
            <a:ext cx="9115425" cy="4195593"/>
          </a:xfrm>
          <a:prstGeom prst="rect">
            <a:avLst/>
          </a:prstGeom>
        </p:spPr>
      </p:pic>
      <p:sp>
        <p:nvSpPr>
          <p:cNvPr id="14" name="TextBox 13"/>
          <p:cNvSpPr txBox="1"/>
          <p:nvPr/>
        </p:nvSpPr>
        <p:spPr>
          <a:xfrm>
            <a:off x="334082" y="5514150"/>
            <a:ext cx="8340461" cy="1200329"/>
          </a:xfrm>
          <a:prstGeom prst="rect">
            <a:avLst/>
          </a:prstGeom>
          <a:noFill/>
        </p:spPr>
        <p:txBody>
          <a:bodyPr wrap="square" rtlCol="0">
            <a:spAutoFit/>
          </a:bodyPr>
          <a:lstStyle/>
          <a:p>
            <a:r>
              <a:rPr lang="en-US" sz="2400" dirty="0" smtClean="0">
                <a:solidFill>
                  <a:srgbClr val="000066"/>
                </a:solidFill>
              </a:rPr>
              <a:t>Used when the Commander has denied the Request Mast. Records of justification for denied requests are required.</a:t>
            </a:r>
          </a:p>
        </p:txBody>
      </p:sp>
      <p:sp>
        <p:nvSpPr>
          <p:cNvPr id="4" name="Oval 3"/>
          <p:cNvSpPr/>
          <p:nvPr/>
        </p:nvSpPr>
        <p:spPr bwMode="auto">
          <a:xfrm>
            <a:off x="228600" y="3416353"/>
            <a:ext cx="437322" cy="477079"/>
          </a:xfrm>
          <a:prstGeom prst="ellipse">
            <a:avLst/>
          </a:prstGeom>
          <a:solidFill>
            <a:srgbClr val="FF0000">
              <a:alpha val="25000"/>
            </a:srgbClr>
          </a:solidFill>
          <a:ln w="25400" cap="flat" cmpd="sng" algn="ctr">
            <a:solidFill>
              <a:srgbClr val="FF0000"/>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35714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2997" y="249831"/>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8557"/>
            <a:ext cx="9115425" cy="4195593"/>
          </a:xfrm>
          <a:prstGeom prst="rect">
            <a:avLst/>
          </a:prstGeom>
        </p:spPr>
      </p:pic>
      <p:sp>
        <p:nvSpPr>
          <p:cNvPr id="14" name="TextBox 13"/>
          <p:cNvSpPr txBox="1"/>
          <p:nvPr/>
        </p:nvSpPr>
        <p:spPr>
          <a:xfrm>
            <a:off x="334082" y="5514150"/>
            <a:ext cx="8340461" cy="461665"/>
          </a:xfrm>
          <a:prstGeom prst="rect">
            <a:avLst/>
          </a:prstGeom>
          <a:noFill/>
        </p:spPr>
        <p:txBody>
          <a:bodyPr wrap="square" rtlCol="0">
            <a:spAutoFit/>
          </a:bodyPr>
          <a:lstStyle/>
          <a:p>
            <a:r>
              <a:rPr lang="en-US" sz="2400" dirty="0" smtClean="0">
                <a:solidFill>
                  <a:srgbClr val="000066"/>
                </a:solidFill>
              </a:rPr>
              <a:t>Used when the Marine has withdrawn the </a:t>
            </a:r>
            <a:r>
              <a:rPr lang="en-US" sz="2400" dirty="0" err="1" smtClean="0">
                <a:solidFill>
                  <a:srgbClr val="000066"/>
                </a:solidFill>
              </a:rPr>
              <a:t>reques</a:t>
            </a:r>
            <a:r>
              <a:rPr lang="en-US" sz="2400" dirty="0" smtClean="0">
                <a:solidFill>
                  <a:srgbClr val="000066"/>
                </a:solidFill>
              </a:rPr>
              <a:t>.</a:t>
            </a:r>
          </a:p>
        </p:txBody>
      </p:sp>
      <p:sp>
        <p:nvSpPr>
          <p:cNvPr id="4" name="Oval 3"/>
          <p:cNvSpPr/>
          <p:nvPr/>
        </p:nvSpPr>
        <p:spPr bwMode="auto">
          <a:xfrm>
            <a:off x="208721" y="3776869"/>
            <a:ext cx="437322" cy="477079"/>
          </a:xfrm>
          <a:prstGeom prst="ellipse">
            <a:avLst/>
          </a:prstGeom>
          <a:solidFill>
            <a:srgbClr val="FF0000">
              <a:alpha val="25000"/>
            </a:srgbClr>
          </a:solidFill>
          <a:ln w="25400" cap="flat" cmpd="sng" algn="ctr">
            <a:solidFill>
              <a:srgbClr val="FF0000"/>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4049788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Legal Requirements</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52774" y="1278723"/>
            <a:ext cx="8487228" cy="2369880"/>
          </a:xfrm>
          <a:prstGeom prst="rect">
            <a:avLst/>
          </a:prstGeom>
          <a:noFill/>
        </p:spPr>
        <p:txBody>
          <a:bodyPr wrap="square" rtlCol="0">
            <a:spAutoFit/>
          </a:bodyPr>
          <a:lstStyle/>
          <a:p>
            <a:pPr algn="ctr"/>
            <a:r>
              <a:rPr lang="en-US" sz="2800" dirty="0" smtClean="0">
                <a:solidFill>
                  <a:srgbClr val="000066"/>
                </a:solidFill>
              </a:rPr>
              <a:t>Commanders Must:</a:t>
            </a:r>
            <a:endParaRPr lang="en-US" sz="2400" dirty="0" smtClean="0">
              <a:solidFill>
                <a:srgbClr val="000066"/>
              </a:solidFill>
            </a:endParaRPr>
          </a:p>
          <a:p>
            <a:pPr marL="457200" indent="-457200">
              <a:buFont typeface="Wingdings" panose="05000000000000000000" pitchFamily="2" charset="2"/>
              <a:buChar char="§"/>
            </a:pPr>
            <a:r>
              <a:rPr lang="en-US" sz="2400" dirty="0" smtClean="0">
                <a:solidFill>
                  <a:srgbClr val="000066"/>
                </a:solidFill>
              </a:rPr>
              <a:t>Hold accountable anyone who interferes with the Request Mast </a:t>
            </a:r>
            <a:r>
              <a:rPr lang="en-US" sz="2400" dirty="0">
                <a:solidFill>
                  <a:srgbClr val="000066"/>
                </a:solidFill>
              </a:rPr>
              <a:t>p</a:t>
            </a:r>
            <a:r>
              <a:rPr lang="en-US" sz="2400" dirty="0" smtClean="0">
                <a:solidFill>
                  <a:srgbClr val="000066"/>
                </a:solidFill>
              </a:rPr>
              <a:t>rocess</a:t>
            </a:r>
          </a:p>
          <a:p>
            <a:pPr marL="457200" indent="-457200">
              <a:buFont typeface="Wingdings" panose="05000000000000000000" pitchFamily="2" charset="2"/>
              <a:buChar char="§"/>
            </a:pPr>
            <a:r>
              <a:rPr lang="en-US" sz="2400" dirty="0" smtClean="0">
                <a:solidFill>
                  <a:srgbClr val="000066"/>
                </a:solidFill>
              </a:rPr>
              <a:t>Hold accountable and REPORT anyone who reprises against anyone who Requests Mast</a:t>
            </a:r>
          </a:p>
          <a:p>
            <a:pPr marL="457200" indent="-457200">
              <a:buFont typeface="Wingdings" panose="05000000000000000000" pitchFamily="2" charset="2"/>
              <a:buChar char="§"/>
            </a:pPr>
            <a:endParaRPr lang="en-US" sz="2400" dirty="0" smtClean="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988" y="3706586"/>
            <a:ext cx="4398509" cy="2932339"/>
          </a:xfrm>
          <a:prstGeom prst="rect">
            <a:avLst/>
          </a:prstGeom>
        </p:spPr>
      </p:pic>
    </p:spTree>
    <p:extLst>
      <p:ext uri="{BB962C8B-B14F-4D97-AF65-F5344CB8AC3E}">
        <p14:creationId xmlns:p14="http://schemas.microsoft.com/office/powerpoint/2010/main" val="1150136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94739" y="249831"/>
            <a:ext cx="8181774"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Follow-Up</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TextBox 7"/>
          <p:cNvSpPr txBox="1"/>
          <p:nvPr/>
        </p:nvSpPr>
        <p:spPr>
          <a:xfrm>
            <a:off x="298383" y="5590096"/>
            <a:ext cx="8563735" cy="1015663"/>
          </a:xfrm>
          <a:prstGeom prst="rect">
            <a:avLst/>
          </a:prstGeom>
          <a:noFill/>
        </p:spPr>
        <p:txBody>
          <a:bodyPr wrap="square" rtlCol="0">
            <a:spAutoFit/>
          </a:bodyPr>
          <a:lstStyle/>
          <a:p>
            <a:r>
              <a:rPr lang="en-US" sz="2000" dirty="0" smtClean="0">
                <a:solidFill>
                  <a:srgbClr val="000066"/>
                </a:solidFill>
              </a:rPr>
              <a:t>Commanders must have a tracking system to ensure request are handled in an expeditious manner and to assure no adverse actions befall the Applicant for requesting  Mast with the Commander.</a:t>
            </a:r>
          </a:p>
        </p:txBody>
      </p:sp>
      <p:graphicFrame>
        <p:nvGraphicFramePr>
          <p:cNvPr id="2" name="Object 1"/>
          <p:cNvGraphicFramePr>
            <a:graphicFrameLocks noChangeAspect="1"/>
          </p:cNvGraphicFramePr>
          <p:nvPr>
            <p:extLst>
              <p:ext uri="{D42A27DB-BD31-4B8C-83A1-F6EECF244321}">
                <p14:modId xmlns:p14="http://schemas.microsoft.com/office/powerpoint/2010/main" val="3163823254"/>
              </p:ext>
            </p:extLst>
          </p:nvPr>
        </p:nvGraphicFramePr>
        <p:xfrm>
          <a:off x="298383" y="1517050"/>
          <a:ext cx="8563734" cy="4073046"/>
        </p:xfrm>
        <a:graphic>
          <a:graphicData uri="http://schemas.openxmlformats.org/presentationml/2006/ole">
            <mc:AlternateContent xmlns:mc="http://schemas.openxmlformats.org/markup-compatibility/2006">
              <mc:Choice xmlns:v="urn:schemas-microsoft-com:vml" Requires="v">
                <p:oleObj spid="_x0000_s1046" name="Document" r:id="rId4" imgW="8545314" imgH="6093058" progId="Word.Document.12">
                  <p:embed/>
                </p:oleObj>
              </mc:Choice>
              <mc:Fallback>
                <p:oleObj name="Document" r:id="rId4" imgW="8545314" imgH="6093058" progId="Word.Document.12">
                  <p:embed/>
                  <p:pic>
                    <p:nvPicPr>
                      <p:cNvPr id="0" name=""/>
                      <p:cNvPicPr/>
                      <p:nvPr/>
                    </p:nvPicPr>
                    <p:blipFill>
                      <a:blip r:embed="rId5"/>
                      <a:stretch>
                        <a:fillRect/>
                      </a:stretch>
                    </p:blipFill>
                    <p:spPr>
                      <a:xfrm>
                        <a:off x="298383" y="1517050"/>
                        <a:ext cx="8563734" cy="4073046"/>
                      </a:xfrm>
                      <a:prstGeom prst="rect">
                        <a:avLst/>
                      </a:prstGeom>
                      <a:solidFill>
                        <a:schemeClr val="bg1">
                          <a:lumMod val="85000"/>
                        </a:schemeClr>
                      </a:solidFill>
                      <a:ln>
                        <a:solidFill>
                          <a:schemeClr val="tx1"/>
                        </a:solidFill>
                      </a:ln>
                    </p:spPr>
                  </p:pic>
                </p:oleObj>
              </mc:Fallback>
            </mc:AlternateContent>
          </a:graphicData>
        </a:graphic>
      </p:graphicFrame>
      <p:sp>
        <p:nvSpPr>
          <p:cNvPr id="7" name="TextBox 6"/>
          <p:cNvSpPr txBox="1"/>
          <p:nvPr/>
        </p:nvSpPr>
        <p:spPr>
          <a:xfrm>
            <a:off x="665963" y="2476355"/>
            <a:ext cx="7338770" cy="58477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smtClean="0">
                <a:solidFill>
                  <a:srgbClr val="000066"/>
                </a:solidFill>
              </a:rPr>
              <a:t>Specific time line for follow up is NOT set to 30/60/90/6 Month. Time line is based on Applicant and Final Disposition.</a:t>
            </a:r>
          </a:p>
        </p:txBody>
      </p:sp>
    </p:spTree>
    <p:extLst>
      <p:ext uri="{BB962C8B-B14F-4D97-AF65-F5344CB8AC3E}">
        <p14:creationId xmlns:p14="http://schemas.microsoft.com/office/powerpoint/2010/main" val="2566964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4336" y="390144"/>
            <a:ext cx="6781800" cy="533400"/>
          </a:xfrm>
        </p:spPr>
        <p:txBody>
          <a:bodyPr/>
          <a:lstStyle/>
          <a:p>
            <a:r>
              <a:rPr lang="en-US" sz="3200" dirty="0" smtClean="0">
                <a:solidFill>
                  <a:srgbClr val="000066"/>
                </a:solidFill>
              </a:rPr>
              <a:t>Most Common Findings/Failures in Request Mast Programs</a:t>
            </a:r>
            <a:endParaRPr lang="en-US" sz="3200" dirty="0">
              <a:solidFill>
                <a:srgbClr val="000066"/>
              </a:solidFill>
            </a:endParaRPr>
          </a:p>
        </p:txBody>
      </p:sp>
      <p:sp>
        <p:nvSpPr>
          <p:cNvPr id="4" name="Content Placeholder 3"/>
          <p:cNvSpPr>
            <a:spLocks noGrp="1"/>
          </p:cNvSpPr>
          <p:nvPr>
            <p:ph idx="1"/>
          </p:nvPr>
        </p:nvSpPr>
        <p:spPr>
          <a:xfrm>
            <a:off x="170688" y="1392174"/>
            <a:ext cx="8262366" cy="5427726"/>
          </a:xfrm>
        </p:spPr>
        <p:txBody>
          <a:bodyPr/>
          <a:lstStyle/>
          <a:p>
            <a:r>
              <a:rPr lang="en-US" sz="2000" dirty="0" smtClean="0">
                <a:solidFill>
                  <a:srgbClr val="000066"/>
                </a:solidFill>
              </a:rPr>
              <a:t>Commanders </a:t>
            </a:r>
            <a:r>
              <a:rPr lang="en-US" sz="2000" dirty="0">
                <a:solidFill>
                  <a:srgbClr val="000066"/>
                </a:solidFill>
              </a:rPr>
              <a:t>accepting </a:t>
            </a:r>
            <a:r>
              <a:rPr lang="en-US" sz="2000" dirty="0" smtClean="0">
                <a:solidFill>
                  <a:srgbClr val="000066"/>
                </a:solidFill>
              </a:rPr>
              <a:t>inappropriate Requests for Mast </a:t>
            </a:r>
            <a:r>
              <a:rPr lang="en-US" sz="2000" dirty="0">
                <a:solidFill>
                  <a:srgbClr val="000066"/>
                </a:solidFill>
              </a:rPr>
              <a:t>that involve </a:t>
            </a:r>
            <a:r>
              <a:rPr lang="en-US" sz="2000" dirty="0" smtClean="0">
                <a:solidFill>
                  <a:srgbClr val="000066"/>
                </a:solidFill>
              </a:rPr>
              <a:t>ADSEPs, </a:t>
            </a:r>
            <a:r>
              <a:rPr lang="en-US" sz="2000" dirty="0">
                <a:solidFill>
                  <a:srgbClr val="000066"/>
                </a:solidFill>
              </a:rPr>
              <a:t>Military Justice, </a:t>
            </a:r>
            <a:r>
              <a:rPr lang="en-US" sz="2000" dirty="0" smtClean="0">
                <a:solidFill>
                  <a:srgbClr val="000066"/>
                </a:solidFill>
              </a:rPr>
              <a:t>bad FITREPs, etc.</a:t>
            </a:r>
          </a:p>
          <a:p>
            <a:pPr lvl="1"/>
            <a:r>
              <a:rPr lang="en-US" sz="1800" dirty="0" smtClean="0">
                <a:solidFill>
                  <a:srgbClr val="000066"/>
                </a:solidFill>
              </a:rPr>
              <a:t>“I still want to stay in the Marine Corps in spite of my involuntary separation…”</a:t>
            </a:r>
          </a:p>
          <a:p>
            <a:pPr lvl="1"/>
            <a:r>
              <a:rPr lang="en-US" sz="1800" dirty="0" smtClean="0">
                <a:solidFill>
                  <a:srgbClr val="000066"/>
                </a:solidFill>
              </a:rPr>
              <a:t>“Second-hand smoke caused my ‘pop’…”</a:t>
            </a:r>
          </a:p>
          <a:p>
            <a:pPr lvl="1"/>
            <a:r>
              <a:rPr lang="en-US" sz="1800" dirty="0" smtClean="0">
                <a:solidFill>
                  <a:srgbClr val="000066"/>
                </a:solidFill>
              </a:rPr>
              <a:t>“PMO should never have pulled me over…”</a:t>
            </a:r>
            <a:r>
              <a:rPr lang="en-US" sz="1800" dirty="0">
                <a:solidFill>
                  <a:srgbClr val="000066"/>
                </a:solidFill>
              </a:rPr>
              <a:t> </a:t>
            </a:r>
            <a:endParaRPr lang="en-US" sz="1800" dirty="0" smtClean="0">
              <a:solidFill>
                <a:srgbClr val="000066"/>
              </a:solidFill>
            </a:endParaRPr>
          </a:p>
          <a:p>
            <a:pPr lvl="1"/>
            <a:r>
              <a:rPr lang="en-US" sz="1800" dirty="0" smtClean="0">
                <a:solidFill>
                  <a:srgbClr val="000066"/>
                </a:solidFill>
              </a:rPr>
              <a:t>“</a:t>
            </a:r>
            <a:r>
              <a:rPr lang="en-US" sz="1800" dirty="0">
                <a:solidFill>
                  <a:srgbClr val="000066"/>
                </a:solidFill>
              </a:rPr>
              <a:t>I deserved a way better FITREP</a:t>
            </a:r>
            <a:r>
              <a:rPr lang="en-US" sz="1800" dirty="0" smtClean="0">
                <a:solidFill>
                  <a:srgbClr val="000066"/>
                </a:solidFill>
              </a:rPr>
              <a:t>…”</a:t>
            </a:r>
            <a:endParaRPr lang="en-US" sz="1800" dirty="0">
              <a:solidFill>
                <a:srgbClr val="000066"/>
              </a:solidFill>
            </a:endParaRPr>
          </a:p>
          <a:p>
            <a:r>
              <a:rPr lang="en-US" sz="2000" dirty="0" smtClean="0">
                <a:solidFill>
                  <a:srgbClr val="000066"/>
                </a:solidFill>
              </a:rPr>
              <a:t>Lack </a:t>
            </a:r>
            <a:r>
              <a:rPr lang="en-US" sz="2000" dirty="0">
                <a:solidFill>
                  <a:srgbClr val="000066"/>
                </a:solidFill>
              </a:rPr>
              <a:t>of tracking </a:t>
            </a:r>
            <a:r>
              <a:rPr lang="en-US" sz="2000" dirty="0" smtClean="0">
                <a:solidFill>
                  <a:srgbClr val="000066"/>
                </a:solidFill>
              </a:rPr>
              <a:t>system</a:t>
            </a:r>
          </a:p>
          <a:p>
            <a:pPr lvl="1"/>
            <a:r>
              <a:rPr lang="en-US" sz="1800" dirty="0" smtClean="0">
                <a:solidFill>
                  <a:srgbClr val="000066"/>
                </a:solidFill>
              </a:rPr>
              <a:t>Use a tracker; print out contact e-mails and keep them on file</a:t>
            </a:r>
            <a:endParaRPr lang="en-US" sz="1800" dirty="0">
              <a:solidFill>
                <a:srgbClr val="000066"/>
              </a:solidFill>
            </a:endParaRPr>
          </a:p>
          <a:p>
            <a:r>
              <a:rPr lang="en-US" sz="2000" dirty="0" smtClean="0">
                <a:solidFill>
                  <a:srgbClr val="000066"/>
                </a:solidFill>
              </a:rPr>
              <a:t>Lack </a:t>
            </a:r>
            <a:r>
              <a:rPr lang="en-US" sz="2000" dirty="0">
                <a:solidFill>
                  <a:srgbClr val="000066"/>
                </a:solidFill>
              </a:rPr>
              <a:t>of evidence of any command </a:t>
            </a:r>
            <a:r>
              <a:rPr lang="en-US" sz="2000" dirty="0" smtClean="0">
                <a:solidFill>
                  <a:srgbClr val="000066"/>
                </a:solidFill>
              </a:rPr>
              <a:t>training</a:t>
            </a:r>
          </a:p>
          <a:p>
            <a:pPr lvl="1"/>
            <a:r>
              <a:rPr lang="en-US" sz="1800" dirty="0" smtClean="0">
                <a:solidFill>
                  <a:srgbClr val="000066"/>
                </a:solidFill>
              </a:rPr>
              <a:t>Keep class rosters and class materials on file</a:t>
            </a:r>
          </a:p>
          <a:p>
            <a:r>
              <a:rPr lang="en-US" sz="2000" dirty="0" smtClean="0">
                <a:solidFill>
                  <a:srgbClr val="000066"/>
                </a:solidFill>
              </a:rPr>
              <a:t>Failure to destroy Request Mast applications on file</a:t>
            </a:r>
            <a:endParaRPr lang="en-US" sz="1800" dirty="0" smtClean="0">
              <a:solidFill>
                <a:srgbClr val="000066"/>
              </a:solidFill>
            </a:endParaRPr>
          </a:p>
          <a:p>
            <a:r>
              <a:rPr lang="en-US" sz="2000" dirty="0" smtClean="0">
                <a:solidFill>
                  <a:srgbClr val="000066"/>
                </a:solidFill>
              </a:rPr>
              <a:t>Failure to keep Request Mast files in a protected/locked file that only select individuals have access to</a:t>
            </a:r>
          </a:p>
          <a:p>
            <a:r>
              <a:rPr lang="en-US" sz="2000" dirty="0" smtClean="0">
                <a:solidFill>
                  <a:srgbClr val="000066"/>
                </a:solidFill>
              </a:rPr>
              <a:t>Inability to articulate the safeguards to protect Marines and Commanders from restriction and reprisal</a:t>
            </a:r>
            <a:r>
              <a:rPr lang="en-US" sz="2000" dirty="0">
                <a:solidFill>
                  <a:srgbClr val="000066"/>
                </a:solidFill>
              </a:rPr>
              <a:t/>
            </a:r>
            <a:br>
              <a:rPr lang="en-US" sz="2000" dirty="0">
                <a:solidFill>
                  <a:srgbClr val="000066"/>
                </a:solidFill>
              </a:rPr>
            </a:br>
            <a:endParaRPr lang="en-US" sz="2000" dirty="0">
              <a:solidFill>
                <a:srgbClr val="000066"/>
              </a:solidFill>
            </a:endParaRPr>
          </a:p>
          <a:p>
            <a:endParaRPr lang="en-US" sz="3200" dirty="0">
              <a:solidFill>
                <a:srgbClr val="000066"/>
              </a:solidFill>
            </a:endParaRPr>
          </a:p>
        </p:txBody>
      </p:sp>
      <p:sp>
        <p:nvSpPr>
          <p:cNvPr id="5"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dirty="0" smtClean="0">
                <a:solidFill>
                  <a:srgbClr val="000048"/>
                </a:solidFill>
              </a:rPr>
              <a:t>18</a:t>
            </a:r>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Tree>
    <p:extLst>
      <p:ext uri="{BB962C8B-B14F-4D97-AF65-F5344CB8AC3E}">
        <p14:creationId xmlns:p14="http://schemas.microsoft.com/office/powerpoint/2010/main" val="1642829500"/>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Mast </a:t>
            </a:r>
            <a:r>
              <a:rPr lang="en-US" sz="4800" dirty="0">
                <a:solidFill>
                  <a:srgbClr val="000066"/>
                </a:solidFill>
                <a:effectLst>
                  <a:outerShdw blurRad="38100" dist="38100" dir="2700000" algn="tl">
                    <a:srgbClr val="000000">
                      <a:alpha val="43137"/>
                    </a:srgbClr>
                  </a:outerShdw>
                </a:effectLst>
              </a:rPr>
              <a:t>Overview</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smtClean="0">
                <a:solidFill>
                  <a:srgbClr val="000066"/>
                </a:solidFill>
              </a:rPr>
              <a:t>History &amp; </a:t>
            </a:r>
            <a:r>
              <a:rPr lang="en-US" dirty="0">
                <a:solidFill>
                  <a:srgbClr val="000066"/>
                </a:solidFill>
              </a:rPr>
              <a:t>p</a:t>
            </a:r>
            <a:r>
              <a:rPr lang="en-US" dirty="0" smtClean="0">
                <a:solidFill>
                  <a:srgbClr val="000066"/>
                </a:solidFill>
              </a:rPr>
              <a:t>urpose of Mast</a:t>
            </a:r>
          </a:p>
          <a:p>
            <a:pPr marL="457200" indent="-457200">
              <a:buFont typeface="Wingdings" panose="05000000000000000000" pitchFamily="2" charset="2"/>
              <a:buChar char="§"/>
            </a:pPr>
            <a:r>
              <a:rPr lang="en-US" dirty="0" smtClean="0">
                <a:solidFill>
                  <a:srgbClr val="000066"/>
                </a:solidFill>
              </a:rPr>
              <a:t>Policy for Requesting Mast</a:t>
            </a:r>
          </a:p>
          <a:p>
            <a:pPr marL="457200" indent="-457200">
              <a:buFont typeface="Wingdings" panose="05000000000000000000" pitchFamily="2" charset="2"/>
              <a:buChar char="§"/>
            </a:pPr>
            <a:r>
              <a:rPr lang="en-US" dirty="0" smtClean="0">
                <a:solidFill>
                  <a:srgbClr val="000066"/>
                </a:solidFill>
              </a:rPr>
              <a:t>Procedures for Requesting Mast</a:t>
            </a:r>
          </a:p>
          <a:p>
            <a:pPr marL="457200" indent="-457200">
              <a:buFont typeface="Wingdings" panose="05000000000000000000" pitchFamily="2" charset="2"/>
              <a:buChar char="§"/>
            </a:pPr>
            <a:r>
              <a:rPr lang="en-US" dirty="0" smtClean="0">
                <a:solidFill>
                  <a:srgbClr val="000066"/>
                </a:solidFill>
              </a:rPr>
              <a:t>Most common findings/failures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smtClean="0">
                <a:solidFill>
                  <a:srgbClr val="000066"/>
                </a:solidFill>
                <a:effectLst>
                  <a:outerShdw blurRad="38100" dist="38100" dir="2700000" algn="tl">
                    <a:srgbClr val="000000">
                      <a:alpha val="43137"/>
                    </a:srgbClr>
                  </a:outerShdw>
                </a:effectLst>
                <a:latin typeface="+mn-lt"/>
              </a:rPr>
              <a:t>Questions</a:t>
            </a:r>
            <a:endParaRPr lang="en-US" sz="4800" dirty="0">
              <a:solidFill>
                <a:srgbClr val="000066"/>
              </a:solidFill>
              <a:effectLst>
                <a:outerShdw blurRad="38100" dist="38100" dir="2700000" algn="tl">
                  <a:srgbClr val="000000">
                    <a:alpha val="43137"/>
                  </a:srgbClr>
                </a:outerShdw>
              </a:effectLst>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The History of Mast</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smtClean="0">
                <a:solidFill>
                  <a:srgbClr val="000066"/>
                </a:solidFill>
              </a:rPr>
              <a:t>Naval tradition</a:t>
            </a:r>
          </a:p>
          <a:p>
            <a:pPr marL="341313" indent="-341313">
              <a:buFont typeface="Wingdings" panose="05000000000000000000" pitchFamily="2" charset="2"/>
              <a:buChar char="§"/>
            </a:pPr>
            <a:r>
              <a:rPr lang="en-US" sz="2400" dirty="0" smtClean="0">
                <a:solidFill>
                  <a:srgbClr val="000066"/>
                </a:solidFill>
              </a:rPr>
              <a:t>Commander’s interaction with ship’s </a:t>
            </a:r>
            <a:r>
              <a:rPr lang="en-US" sz="2400" dirty="0">
                <a:solidFill>
                  <a:srgbClr val="000066"/>
                </a:solidFill>
              </a:rPr>
              <a:t>c</a:t>
            </a:r>
            <a:r>
              <a:rPr lang="en-US" sz="2400" dirty="0" smtClean="0">
                <a:solidFill>
                  <a:srgbClr val="000066"/>
                </a:solidFill>
              </a:rPr>
              <a:t>rew</a:t>
            </a:r>
          </a:p>
          <a:p>
            <a:pPr marL="341313" lvl="1" indent="-341313">
              <a:buFont typeface="Wingdings" panose="05000000000000000000" pitchFamily="2" charset="2"/>
              <a:buChar char="§"/>
            </a:pPr>
            <a:r>
              <a:rPr lang="en-US" sz="2400" dirty="0" smtClean="0">
                <a:solidFill>
                  <a:srgbClr val="000066"/>
                </a:solidFill>
              </a:rPr>
              <a:t>Dispense punishment</a:t>
            </a:r>
          </a:p>
          <a:p>
            <a:pPr marL="341313" lvl="1" indent="-341313">
              <a:buFont typeface="Wingdings" panose="05000000000000000000" pitchFamily="2" charset="2"/>
              <a:buChar char="§"/>
            </a:pPr>
            <a:r>
              <a:rPr lang="en-US" sz="2400" dirty="0" smtClean="0">
                <a:solidFill>
                  <a:srgbClr val="000066"/>
                </a:solidFill>
              </a:rPr>
              <a:t>Present awards</a:t>
            </a:r>
          </a:p>
          <a:p>
            <a:pPr marL="341313" lvl="1" indent="-341313">
              <a:buFont typeface="Wingdings" panose="05000000000000000000" pitchFamily="2" charset="2"/>
              <a:buChar char="§"/>
            </a:pPr>
            <a:r>
              <a:rPr lang="en-US" sz="2400" dirty="0" smtClean="0">
                <a:solidFill>
                  <a:srgbClr val="000066"/>
                </a:solidFill>
              </a:rPr>
              <a:t>Accept grievances</a:t>
            </a:r>
            <a:endParaRPr lang="en-US" sz="2400" dirty="0">
              <a:solidFill>
                <a:srgbClr val="000066"/>
              </a:solidFill>
            </a:endParaRPr>
          </a:p>
          <a:p>
            <a:pPr marL="341313" indent="-341313">
              <a:buFont typeface="Wingdings" panose="05000000000000000000" pitchFamily="2" charset="2"/>
              <a:buChar char="§"/>
            </a:pPr>
            <a:r>
              <a:rPr lang="en-US" sz="2400" dirty="0" smtClean="0">
                <a:solidFill>
                  <a:srgbClr val="000066"/>
                </a:solidFill>
              </a:rPr>
              <a:t>Ship’s crew had guaranteed right to speak to their Commander</a:t>
            </a:r>
          </a:p>
          <a:p>
            <a:pPr marL="341313" indent="-341313">
              <a:buFont typeface="Wingdings" panose="05000000000000000000" pitchFamily="2" charset="2"/>
              <a:buChar char="§"/>
            </a:pPr>
            <a:r>
              <a:rPr lang="en-US" sz="2400" dirty="0" smtClean="0">
                <a:solidFill>
                  <a:srgbClr val="000066"/>
                </a:solidFill>
              </a:rPr>
              <a:t>Solutions were not assured</a:t>
            </a:r>
            <a:endParaRPr lang="en-US" dirty="0" smtClean="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Purpose of Mast</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smtClean="0">
                <a:solidFill>
                  <a:srgbClr val="000066"/>
                </a:solidFill>
              </a:rPr>
              <a:t>Convey grievances directly to the Commander </a:t>
            </a:r>
          </a:p>
          <a:p>
            <a:pPr marL="341313" indent="-341313">
              <a:buFont typeface="Wingdings" panose="05000000000000000000" pitchFamily="2" charset="2"/>
              <a:buChar char="§"/>
            </a:pPr>
            <a:r>
              <a:rPr lang="en-US" sz="2400" dirty="0" smtClean="0">
                <a:solidFill>
                  <a:srgbClr val="000066"/>
                </a:solidFill>
              </a:rPr>
              <a:t>Provides a personal  audience with Commander*</a:t>
            </a:r>
          </a:p>
          <a:p>
            <a:pPr marL="341313" indent="-341313">
              <a:buFont typeface="Wingdings" panose="05000000000000000000" pitchFamily="2" charset="2"/>
              <a:buChar char="§"/>
            </a:pPr>
            <a:r>
              <a:rPr lang="en-US" sz="2400" dirty="0" smtClean="0">
                <a:solidFill>
                  <a:srgbClr val="000066"/>
                </a:solidFill>
              </a:rPr>
              <a:t>Expedite processing of urgent concerns</a:t>
            </a:r>
          </a:p>
          <a:p>
            <a:pPr marL="341313" indent="-341313">
              <a:buFont typeface="Wingdings" panose="05000000000000000000" pitchFamily="2" charset="2"/>
              <a:buChar char="§"/>
            </a:pPr>
            <a:r>
              <a:rPr lang="en-US" sz="2400" dirty="0" smtClean="0">
                <a:solidFill>
                  <a:srgbClr val="000066"/>
                </a:solidFill>
              </a:rPr>
              <a:t>Should employ the entire Chain of Command</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smtClean="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smtClean="0">
                <a:solidFill>
                  <a:srgbClr val="000066"/>
                </a:solidFill>
              </a:rPr>
              <a:t>Should not dismiss the “Chain of Concern”</a:t>
            </a:r>
          </a:p>
          <a:p>
            <a:pPr marL="341313" indent="-341313">
              <a:buFont typeface="Wingdings" panose="05000000000000000000" pitchFamily="2" charset="2"/>
              <a:buChar char="§"/>
            </a:pPr>
            <a:r>
              <a:rPr lang="en-US" sz="2400" dirty="0" smtClean="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smtClean="0">
              <a:solidFill>
                <a:srgbClr val="000066"/>
              </a:solidFill>
            </a:endParaRPr>
          </a:p>
          <a:p>
            <a:r>
              <a:rPr lang="en-US" sz="1600" dirty="0" smtClean="0">
                <a:solidFill>
                  <a:srgbClr val="000066"/>
                </a:solidFill>
              </a:rPr>
              <a:t>* </a:t>
            </a:r>
            <a:r>
              <a:rPr lang="en-US" sz="1500" dirty="0" smtClean="0">
                <a:solidFill>
                  <a:srgbClr val="000066"/>
                </a:solidFill>
              </a:rPr>
              <a:t>Appearance with Commander should not present a conflict of interest or affect neutrality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4274"/>
          <a:stretch/>
        </p:blipFill>
        <p:spPr>
          <a:xfrm>
            <a:off x="2156059" y="4399765"/>
            <a:ext cx="5052535" cy="23720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Policy</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err="1" smtClean="0">
                <a:solidFill>
                  <a:srgbClr val="000066"/>
                </a:solidFill>
              </a:rPr>
              <a:t>MCO</a:t>
            </a:r>
            <a:r>
              <a:rPr lang="en-US" sz="2000" dirty="0" smtClean="0">
                <a:solidFill>
                  <a:srgbClr val="000066"/>
                </a:solidFill>
              </a:rPr>
              <a:t> </a:t>
            </a:r>
            <a:r>
              <a:rPr lang="en-US" sz="2000" dirty="0" err="1" smtClean="0">
                <a:solidFill>
                  <a:srgbClr val="000066"/>
                </a:solidFill>
              </a:rPr>
              <a:t>1700.23G</a:t>
            </a:r>
            <a:endParaRPr lang="en-US" sz="2000" dirty="0" smtClean="0">
              <a:solidFill>
                <a:srgbClr val="000066"/>
              </a:solidFill>
            </a:endParaRPr>
          </a:p>
          <a:p>
            <a:pPr marL="341313" indent="-341313">
              <a:buFont typeface="Wingdings" panose="05000000000000000000" pitchFamily="2" charset="2"/>
              <a:buChar char="§"/>
            </a:pPr>
            <a:r>
              <a:rPr lang="en-US" sz="2000" dirty="0" smtClean="0">
                <a:solidFill>
                  <a:srgbClr val="000066"/>
                </a:solidFill>
              </a:rPr>
              <a:t>NAVMC 11296 (Rev. 05-19) (</a:t>
            </a:r>
            <a:r>
              <a:rPr lang="en-US" sz="2000" dirty="0" err="1" smtClean="0">
                <a:solidFill>
                  <a:srgbClr val="000066"/>
                </a:solidFill>
              </a:rPr>
              <a:t>EF</a:t>
            </a:r>
            <a:r>
              <a:rPr lang="en-US" sz="2000" dirty="0" smtClean="0">
                <a:solidFill>
                  <a:srgbClr val="000066"/>
                </a:solidFill>
              </a:rPr>
              <a:t>)</a:t>
            </a:r>
          </a:p>
          <a:p>
            <a:pPr marL="341313" indent="-341313">
              <a:buFont typeface="Wingdings" panose="05000000000000000000" pitchFamily="2" charset="2"/>
              <a:buChar char="§"/>
            </a:pPr>
            <a:r>
              <a:rPr lang="en-US" sz="2000" dirty="0" smtClean="0">
                <a:solidFill>
                  <a:srgbClr val="000066"/>
                </a:solidFill>
              </a:rPr>
              <a:t>Are there better avenues of redress?</a:t>
            </a:r>
          </a:p>
          <a:p>
            <a:pPr marL="341313" indent="-341313">
              <a:buFont typeface="Wingdings" panose="05000000000000000000" pitchFamily="2" charset="2"/>
              <a:buChar char="§"/>
            </a:pPr>
            <a:r>
              <a:rPr lang="en-US" sz="2000" dirty="0" smtClean="0">
                <a:solidFill>
                  <a:srgbClr val="000066"/>
                </a:solidFill>
              </a:rPr>
              <a:t>Not appropriate for Mast:</a:t>
            </a:r>
          </a:p>
          <a:p>
            <a:pPr marL="804863" lvl="1" indent="-347663">
              <a:buFont typeface="Courier New" panose="02070309020205020404" pitchFamily="49" charset="0"/>
              <a:buChar char="o"/>
            </a:pPr>
            <a:r>
              <a:rPr lang="en-US" sz="2000" dirty="0" smtClean="0">
                <a:solidFill>
                  <a:srgbClr val="000066"/>
                </a:solidFill>
              </a:rPr>
              <a:t>Nuisance requests</a:t>
            </a:r>
          </a:p>
          <a:p>
            <a:pPr marL="804863" lvl="1" indent="-347663">
              <a:buFont typeface="Courier New" panose="02070309020205020404" pitchFamily="49" charset="0"/>
              <a:buChar char="o"/>
            </a:pPr>
            <a:r>
              <a:rPr lang="en-US" sz="2000" dirty="0" smtClean="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a:t>
            </a:r>
            <a:r>
              <a:rPr lang="en-US" sz="1600" dirty="0" smtClean="0">
                <a:solidFill>
                  <a:srgbClr val="000066"/>
                </a:solidFill>
              </a:rPr>
              <a:t>ontemplated, pending, in progress, or final </a:t>
            </a:r>
          </a:p>
          <a:p>
            <a:pPr marL="804863" lvl="1" indent="-347663">
              <a:buFont typeface="Courier New" panose="02070309020205020404" pitchFamily="49" charset="0"/>
              <a:buChar char="o"/>
            </a:pPr>
            <a:r>
              <a:rPr lang="en-US" sz="2000" dirty="0" smtClean="0">
                <a:solidFill>
                  <a:srgbClr val="000066"/>
                </a:solidFill>
              </a:rPr>
              <a:t>Administrative Actions</a:t>
            </a:r>
          </a:p>
          <a:p>
            <a:pPr marL="804863" lvl="1" indent="-347663">
              <a:buFont typeface="Courier New" panose="02070309020205020404" pitchFamily="49" charset="0"/>
              <a:buChar char="o"/>
            </a:pPr>
            <a:r>
              <a:rPr lang="en-US" sz="2000" dirty="0" smtClean="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30832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Courier New" panose="02070309020205020404" pitchFamily="49" charset="0"/>
                <a:cs typeface="Courier New" panose="02070309020205020404" pitchFamily="49" charset="0"/>
              </a:rPr>
              <a:t>According to </a:t>
            </a:r>
            <a:r>
              <a:rPr lang="en-US" sz="1600" dirty="0">
                <a:solidFill>
                  <a:schemeClr val="tx1"/>
                </a:solidFill>
                <a:latin typeface="Courier New" panose="02070309020205020404" pitchFamily="49" charset="0"/>
                <a:cs typeface="Courier New" panose="02070309020205020404" pitchFamily="49" charset="0"/>
              </a:rPr>
              <a:t>Marine Corps Order </a:t>
            </a:r>
            <a:r>
              <a:rPr lang="en-US" sz="1600" dirty="0" err="1">
                <a:solidFill>
                  <a:schemeClr val="tx1"/>
                </a:solidFill>
                <a:latin typeface="Courier New" panose="02070309020205020404" pitchFamily="49" charset="0"/>
                <a:cs typeface="Courier New" panose="02070309020205020404" pitchFamily="49" charset="0"/>
              </a:rPr>
              <a:t>1700.23F</a:t>
            </a:r>
            <a:r>
              <a:rPr lang="en-US" sz="1600" b="0" dirty="0">
                <a:solidFill>
                  <a:schemeClr val="tx1"/>
                </a:solidFill>
                <a:latin typeface="Courier New" panose="02070309020205020404" pitchFamily="49" charset="0"/>
                <a:cs typeface="Courier New" panose="02070309020205020404" pitchFamily="49" charset="0"/>
              </a:rPr>
              <a:t>, it is "</a:t>
            </a:r>
            <a:r>
              <a:rPr lang="en-US" sz="1600" dirty="0">
                <a:latin typeface="Courier New" panose="02070309020205020404" pitchFamily="49" charset="0"/>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Courier New" panose="02070309020205020404" pitchFamily="49" charset="0"/>
                <a:cs typeface="Courier New" panose="02070309020205020404" pitchFamily="49" charset="0"/>
              </a:rPr>
              <a:t>." A Marine has "the opportunity to communicate not only with his or her immediate commanding officer, but also with </a:t>
            </a:r>
            <a:r>
              <a:rPr lang="en-US" sz="1600" dirty="0">
                <a:latin typeface="Courier New" panose="02070309020205020404" pitchFamily="49" charset="0"/>
                <a:cs typeface="Courier New" panose="02070309020205020404" pitchFamily="49" charset="0"/>
              </a:rPr>
              <a:t>any superior officer in the chain of command up to and including the Marine's commanding general</a:t>
            </a:r>
            <a:r>
              <a:rPr lang="en-US" sz="1600" b="0"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The Chain of Command</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348685" y="1339195"/>
            <a:ext cx="5766740" cy="5940088"/>
          </a:xfrm>
          <a:prstGeom prst="rect">
            <a:avLst/>
          </a:prstGeom>
          <a:noFill/>
        </p:spPr>
        <p:txBody>
          <a:bodyPr wrap="square" rtlCol="0">
            <a:spAutoFit/>
          </a:bodyPr>
          <a:lstStyle/>
          <a:p>
            <a:pPr marL="457200" indent="-457200">
              <a:buFont typeface="Wingdings" panose="05000000000000000000" pitchFamily="2" charset="2"/>
              <a:buChar char="§"/>
            </a:pPr>
            <a:r>
              <a:rPr lang="en-US" sz="2400" dirty="0" smtClean="0">
                <a:solidFill>
                  <a:srgbClr val="000066"/>
                </a:solidFill>
              </a:rPr>
              <a:t>Only Officers with </a:t>
            </a:r>
            <a:r>
              <a:rPr lang="en-US" sz="2400" dirty="0" err="1" smtClean="0">
                <a:solidFill>
                  <a:srgbClr val="000066"/>
                </a:solidFill>
              </a:rPr>
              <a:t>NJP</a:t>
            </a:r>
            <a:r>
              <a:rPr lang="en-US" sz="2400" dirty="0" smtClean="0">
                <a:solidFill>
                  <a:srgbClr val="000066"/>
                </a:solidFill>
              </a:rPr>
              <a:t> Authority</a:t>
            </a:r>
          </a:p>
          <a:p>
            <a:pPr lvl="1"/>
            <a:r>
              <a:rPr lang="en-US" sz="2000" b="0" i="1" dirty="0" smtClean="0">
                <a:solidFill>
                  <a:srgbClr val="000066"/>
                </a:solidFill>
              </a:rPr>
              <a:t>may be </a:t>
            </a:r>
            <a:r>
              <a:rPr lang="en-US" sz="2000" b="0" i="1" dirty="0" err="1" smtClean="0">
                <a:solidFill>
                  <a:srgbClr val="000066"/>
                </a:solidFill>
              </a:rPr>
              <a:t>I&amp;I</a:t>
            </a:r>
            <a:r>
              <a:rPr lang="en-US" sz="2000" b="0" i="1" dirty="0" smtClean="0">
                <a:solidFill>
                  <a:srgbClr val="000066"/>
                </a:solidFill>
              </a:rPr>
              <a:t>, OIC, or Acting</a:t>
            </a:r>
          </a:p>
          <a:p>
            <a:pPr marL="457200" indent="-457200">
              <a:buFont typeface="Wingdings" panose="05000000000000000000" pitchFamily="2" charset="2"/>
              <a:buChar char="§"/>
            </a:pPr>
            <a:r>
              <a:rPr lang="en-US" sz="2400" dirty="0" smtClean="0">
                <a:solidFill>
                  <a:srgbClr val="000066"/>
                </a:solidFill>
              </a:rPr>
              <a:t>Up to First  General Officer</a:t>
            </a:r>
          </a:p>
          <a:p>
            <a:pPr lvl="1"/>
            <a:r>
              <a:rPr lang="en-US" sz="2000" b="0" i="1" dirty="0" smtClean="0">
                <a:solidFill>
                  <a:srgbClr val="000066"/>
                </a:solidFill>
              </a:rPr>
              <a:t>or designated O-6 with GCMCA</a:t>
            </a:r>
          </a:p>
          <a:p>
            <a:pPr marL="457200" indent="-457200">
              <a:buFont typeface="Wingdings" panose="05000000000000000000" pitchFamily="2" charset="2"/>
              <a:buChar char="§"/>
            </a:pPr>
            <a:r>
              <a:rPr lang="en-US" sz="2400" dirty="0" smtClean="0">
                <a:solidFill>
                  <a:srgbClr val="000066"/>
                </a:solidFill>
              </a:rPr>
              <a:t>Commanders may be bypassed</a:t>
            </a:r>
          </a:p>
          <a:p>
            <a:pPr lvl="1"/>
            <a:r>
              <a:rPr lang="en-US" sz="2000" b="0" i="1" dirty="0" smtClean="0">
                <a:solidFill>
                  <a:srgbClr val="000066"/>
                </a:solidFill>
              </a:rPr>
              <a:t>only for cause, presented in writing</a:t>
            </a:r>
          </a:p>
          <a:p>
            <a:pPr marL="457200" indent="-457200">
              <a:buFont typeface="Wingdings" panose="05000000000000000000" pitchFamily="2" charset="2"/>
              <a:buChar char="§"/>
            </a:pPr>
            <a:r>
              <a:rPr lang="en-US" sz="2400" dirty="0" smtClean="0">
                <a:solidFill>
                  <a:srgbClr val="000066"/>
                </a:solidFill>
              </a:rPr>
              <a:t>All Commanders must attempt to resolve grievances</a:t>
            </a:r>
          </a:p>
          <a:p>
            <a:pPr marL="457200" indent="-457200">
              <a:buFont typeface="Wingdings" panose="05000000000000000000" pitchFamily="2" charset="2"/>
              <a:buChar char="§"/>
            </a:pPr>
            <a:r>
              <a:rPr lang="en-US" sz="2400" dirty="0" smtClean="0">
                <a:solidFill>
                  <a:srgbClr val="000066"/>
                </a:solidFill>
              </a:rPr>
              <a:t>Petitioner may withdraw request and accept resolution at </a:t>
            </a:r>
            <a:r>
              <a:rPr lang="en-US" sz="2400" dirty="0">
                <a:solidFill>
                  <a:srgbClr val="000066"/>
                </a:solidFill>
              </a:rPr>
              <a:t>any </a:t>
            </a:r>
            <a:r>
              <a:rPr lang="en-US" sz="2400" dirty="0" smtClean="0">
                <a:solidFill>
                  <a:srgbClr val="000066"/>
                </a:solidFill>
              </a:rPr>
              <a:t>level</a:t>
            </a:r>
            <a:endParaRPr lang="en-US" sz="2400" b="0" dirty="0">
              <a:solidFill>
                <a:srgbClr val="000066"/>
              </a:solidFill>
            </a:endParaRPr>
          </a:p>
          <a:p>
            <a:pPr marL="457200" indent="-457200">
              <a:buFont typeface="Wingdings" panose="05000000000000000000" pitchFamily="2" charset="2"/>
              <a:buChar char="§"/>
            </a:pPr>
            <a:r>
              <a:rPr lang="en-US" sz="2400" dirty="0" err="1" smtClean="0">
                <a:solidFill>
                  <a:srgbClr val="000066"/>
                </a:solidFill>
              </a:rPr>
              <a:t>CG’s</a:t>
            </a:r>
            <a:r>
              <a:rPr lang="en-US" sz="2400" dirty="0" smtClean="0">
                <a:solidFill>
                  <a:srgbClr val="000066"/>
                </a:solidFill>
              </a:rPr>
              <a:t> Eyes Only</a:t>
            </a:r>
          </a:p>
          <a:p>
            <a:pPr lvl="1"/>
            <a:r>
              <a:rPr lang="en-US" sz="2000" b="0" i="1" dirty="0" smtClean="0">
                <a:solidFill>
                  <a:srgbClr val="000066"/>
                </a:solidFill>
              </a:rPr>
              <a:t>must be explained in writing </a:t>
            </a:r>
          </a:p>
          <a:p>
            <a:pPr lvl="1"/>
            <a:r>
              <a:rPr lang="en-US" sz="2000" b="0" i="1" dirty="0" smtClean="0">
                <a:solidFill>
                  <a:srgbClr val="000066"/>
                </a:solidFill>
              </a:rPr>
              <a:t>usually facilitated by CIGs</a:t>
            </a:r>
          </a:p>
          <a:p>
            <a:pPr marL="457200" indent="-457200">
              <a:buFont typeface="Wingdings" panose="05000000000000000000" pitchFamily="2" charset="2"/>
              <a:buChar char="§"/>
            </a:pPr>
            <a:r>
              <a:rPr lang="en-US" sz="2400" dirty="0" smtClean="0">
                <a:solidFill>
                  <a:srgbClr val="000066"/>
                </a:solidFill>
              </a:rPr>
              <a:t>Denials by designated Commander</a:t>
            </a:r>
          </a:p>
          <a:p>
            <a:pPr lvl="1"/>
            <a:r>
              <a:rPr lang="en-US" sz="2000" b="0" i="1" dirty="0" smtClean="0">
                <a:solidFill>
                  <a:srgbClr val="000066"/>
                </a:solidFill>
              </a:rPr>
              <a:t>submit denial reports via Chain to CG</a:t>
            </a:r>
          </a:p>
          <a:p>
            <a:pPr lvl="1"/>
            <a:r>
              <a:rPr lang="en-US" sz="2000" b="0" i="1" dirty="0" smtClean="0">
                <a:solidFill>
                  <a:srgbClr val="000066"/>
                </a:solidFill>
              </a:rPr>
              <a:t>In-person explanations not required</a:t>
            </a:r>
          </a:p>
          <a:p>
            <a:pPr marL="457200" indent="-457200">
              <a:buFont typeface="Wingdings" panose="05000000000000000000" pitchFamily="2" charset="2"/>
              <a:buChar char="§"/>
            </a:pPr>
            <a:endParaRPr lang="en-US" sz="2400" dirty="0" smtClean="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85" y="4946694"/>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70" y="3789958"/>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24" y="2642018"/>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47028" y="1632137"/>
            <a:ext cx="1309268" cy="923381"/>
          </a:xfrm>
          <a:prstGeom prst="rect">
            <a:avLst/>
          </a:prstGeom>
        </p:spPr>
      </p:pic>
      <p:sp>
        <p:nvSpPr>
          <p:cNvPr id="7" name="Up Arrow 6"/>
          <p:cNvSpPr/>
          <p:nvPr/>
        </p:nvSpPr>
        <p:spPr bwMode="auto">
          <a:xfrm>
            <a:off x="1659860" y="2642018"/>
            <a:ext cx="1555523" cy="3354666"/>
          </a:xfrm>
          <a:prstGeom prst="upArrow">
            <a:avLst/>
          </a:prstGeom>
          <a:gradFill>
            <a:gsLst>
              <a:gs pos="0">
                <a:srgbClr val="C00000"/>
              </a:gs>
              <a:gs pos="49184">
                <a:srgbClr val="FFFF00"/>
              </a:gs>
              <a:gs pos="36000">
                <a:srgbClr val="FF0000"/>
              </a:gs>
              <a:gs pos="100000">
                <a:srgbClr val="FFFF00"/>
              </a:gs>
            </a:gsLst>
            <a:lin ang="5400000" scaled="0"/>
          </a:gradFill>
          <a:ln w="25400" cap="flat" cmpd="sng" algn="ctr">
            <a:solidFill>
              <a:schemeClr val="tx1"/>
            </a:solidFill>
            <a:prstDash val="solid"/>
            <a:round/>
            <a:headEnd type="none" w="med" len="med"/>
            <a:tailEnd type="arrow"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1" y="1324758"/>
            <a:ext cx="9115425" cy="5570756"/>
          </a:xfrm>
          <a:prstGeom prst="rect">
            <a:avLst/>
          </a:prstGeom>
          <a:noFill/>
        </p:spPr>
        <p:txBody>
          <a:bodyPr wrap="square" rtlCol="0">
            <a:spAutoFit/>
          </a:bodyPr>
          <a:lstStyle/>
          <a:p>
            <a:pPr marL="457200" indent="-457200">
              <a:buFont typeface="Wingdings" panose="05000000000000000000" pitchFamily="2" charset="2"/>
              <a:buChar char="§"/>
            </a:pPr>
            <a:r>
              <a:rPr lang="en-US" sz="2400" dirty="0" err="1" smtClean="0">
                <a:solidFill>
                  <a:srgbClr val="000066"/>
                </a:solidFill>
              </a:rPr>
              <a:t>NAVMC</a:t>
            </a:r>
            <a:r>
              <a:rPr lang="en-US" sz="2400" dirty="0" smtClean="0">
                <a:solidFill>
                  <a:srgbClr val="000066"/>
                </a:solidFill>
              </a:rPr>
              <a:t> 11296 (Rev 05-19)</a:t>
            </a:r>
          </a:p>
          <a:p>
            <a:pPr marL="800100" lvl="1" indent="-342900">
              <a:buFont typeface="Courier New" panose="02070309020205020404" pitchFamily="49" charset="0"/>
              <a:buChar char="o"/>
            </a:pPr>
            <a:r>
              <a:rPr lang="en-US" sz="2000" b="0" i="1" dirty="0" smtClean="0">
                <a:solidFill>
                  <a:srgbClr val="000066"/>
                </a:solidFill>
              </a:rPr>
              <a:t>Filled out, signed, &amp; dated</a:t>
            </a:r>
          </a:p>
          <a:p>
            <a:pPr marL="457200" indent="-457200">
              <a:buFont typeface="Wingdings" panose="05000000000000000000" pitchFamily="2" charset="2"/>
              <a:buChar char="§"/>
            </a:pPr>
            <a:r>
              <a:rPr lang="en-US" sz="2400" dirty="0" smtClean="0">
                <a:solidFill>
                  <a:srgbClr val="000066"/>
                </a:solidFill>
              </a:rPr>
              <a:t>Role of the Applicant</a:t>
            </a:r>
          </a:p>
          <a:p>
            <a:pPr marL="800100" lvl="1" indent="-342900">
              <a:buFont typeface="Courier New" panose="02070309020205020404" pitchFamily="49" charset="0"/>
              <a:buChar char="o"/>
            </a:pPr>
            <a:r>
              <a:rPr lang="en-US" sz="2000" b="0" i="1" dirty="0" smtClean="0">
                <a:solidFill>
                  <a:srgbClr val="000066"/>
                </a:solidFill>
              </a:rPr>
              <a:t>Be a truthful provider of facts</a:t>
            </a:r>
          </a:p>
          <a:p>
            <a:pPr marL="800100" lvl="1" indent="-342900">
              <a:buFont typeface="Courier New" panose="02070309020205020404" pitchFamily="49" charset="0"/>
              <a:buChar char="o"/>
            </a:pPr>
            <a:r>
              <a:rPr lang="en-US" sz="2000" b="0" i="1" dirty="0" smtClean="0">
                <a:solidFill>
                  <a:srgbClr val="000066"/>
                </a:solidFill>
              </a:rPr>
              <a:t>Cover letter if sealed request</a:t>
            </a:r>
          </a:p>
          <a:p>
            <a:pPr marL="457200" indent="-457200">
              <a:buFont typeface="Wingdings" panose="05000000000000000000" pitchFamily="2" charset="2"/>
              <a:buChar char="§"/>
            </a:pPr>
            <a:r>
              <a:rPr lang="en-US" sz="2400" dirty="0" smtClean="0">
                <a:solidFill>
                  <a:srgbClr val="000066"/>
                </a:solidFill>
              </a:rPr>
              <a:t>Role of the “Chain of Concern”</a:t>
            </a:r>
          </a:p>
          <a:p>
            <a:pPr marL="800100" lvl="1" indent="-342900">
              <a:buFont typeface="Courier New" panose="02070309020205020404" pitchFamily="49" charset="0"/>
              <a:buChar char="o"/>
            </a:pPr>
            <a:r>
              <a:rPr lang="en-US" sz="2000" b="0" i="1" dirty="0" smtClean="0">
                <a:solidFill>
                  <a:srgbClr val="000066"/>
                </a:solidFill>
              </a:rPr>
              <a:t>Expedite request</a:t>
            </a:r>
          </a:p>
          <a:p>
            <a:pPr marL="800100" lvl="1" indent="-342900">
              <a:buFont typeface="Courier New" panose="02070309020205020404" pitchFamily="49" charset="0"/>
              <a:buChar char="o"/>
            </a:pPr>
            <a:r>
              <a:rPr lang="en-US" sz="2000" b="0" i="1" dirty="0" smtClean="0"/>
              <a:t>Do not try to resolve</a:t>
            </a:r>
          </a:p>
          <a:p>
            <a:pPr marL="457200" indent="-457200">
              <a:buFont typeface="Wingdings" panose="05000000000000000000" pitchFamily="2" charset="2"/>
              <a:buChar char="§"/>
            </a:pPr>
            <a:r>
              <a:rPr lang="en-US" sz="2400" dirty="0" smtClean="0">
                <a:solidFill>
                  <a:srgbClr val="000066"/>
                </a:solidFill>
              </a:rPr>
              <a:t>Role of the Chain of Command</a:t>
            </a:r>
          </a:p>
          <a:p>
            <a:pPr marL="800100" lvl="1" indent="-342900">
              <a:buFont typeface="Courier New" panose="02070309020205020404" pitchFamily="49" charset="0"/>
              <a:buChar char="o"/>
            </a:pPr>
            <a:r>
              <a:rPr lang="en-US" sz="2000" b="0" i="1" dirty="0" smtClean="0">
                <a:solidFill>
                  <a:srgbClr val="000066"/>
                </a:solidFill>
              </a:rPr>
              <a:t>Expedite audience with the Commander</a:t>
            </a:r>
          </a:p>
          <a:p>
            <a:pPr marL="800100" lvl="1" indent="-342900">
              <a:buFont typeface="Courier New" panose="02070309020205020404" pitchFamily="49" charset="0"/>
              <a:buChar char="o"/>
            </a:pPr>
            <a:r>
              <a:rPr lang="en-US" sz="2000" b="0" i="1" dirty="0" smtClean="0">
                <a:solidFill>
                  <a:srgbClr val="000066"/>
                </a:solidFill>
              </a:rPr>
              <a:t>Try to resolve at the lowest level of command</a:t>
            </a:r>
          </a:p>
          <a:p>
            <a:pPr marL="800100" lvl="1" indent="-342900">
              <a:buFont typeface="Courier New" panose="02070309020205020404" pitchFamily="49" charset="0"/>
              <a:buChar char="o"/>
            </a:pPr>
            <a:r>
              <a:rPr lang="en-US" sz="2000" b="0" i="1" dirty="0" smtClean="0">
                <a:solidFill>
                  <a:srgbClr val="000066"/>
                </a:solidFill>
              </a:rPr>
              <a:t>Explain disposition, delays, and denials</a:t>
            </a:r>
          </a:p>
          <a:p>
            <a:pPr marL="800100" lvl="1" indent="-342900">
              <a:buFont typeface="Courier New" panose="02070309020205020404" pitchFamily="49" charset="0"/>
              <a:buChar char="o"/>
            </a:pPr>
            <a:r>
              <a:rPr lang="en-US" sz="2000" b="0" i="1" dirty="0" smtClean="0">
                <a:solidFill>
                  <a:srgbClr val="000066"/>
                </a:solidFill>
              </a:rPr>
              <a:t>Forward-up if required</a:t>
            </a:r>
          </a:p>
          <a:p>
            <a:pPr marL="800100" lvl="1" indent="-342900">
              <a:buFont typeface="Courier New" panose="02070309020205020404" pitchFamily="49" charset="0"/>
              <a:buChar char="o"/>
            </a:pPr>
            <a:r>
              <a:rPr lang="en-US" sz="2000" b="0" i="1" dirty="0" smtClean="0">
                <a:solidFill>
                  <a:srgbClr val="000066"/>
                </a:solidFill>
              </a:rPr>
              <a:t>Report to CG any denials within one working week</a:t>
            </a:r>
          </a:p>
          <a:p>
            <a:pPr marL="800100" lvl="1" indent="-342900">
              <a:buFont typeface="Courier New" panose="02070309020205020404" pitchFamily="49" charset="0"/>
              <a:buChar char="o"/>
            </a:pPr>
            <a:r>
              <a:rPr lang="en-US" sz="2000" b="0" i="1" dirty="0" smtClean="0">
                <a:solidFill>
                  <a:srgbClr val="000066"/>
                </a:solidFill>
              </a:rPr>
              <a:t>If there is a denial, it must be explained to the Applicant  </a:t>
            </a:r>
          </a:p>
          <a:p>
            <a:pPr marL="800100" lvl="1" indent="-342900">
              <a:buFont typeface="Courier New" panose="02070309020205020404" pitchFamily="49" charset="0"/>
              <a:buChar char="o"/>
            </a:pPr>
            <a:r>
              <a:rPr lang="en-US" sz="2000" b="0" i="1" dirty="0" smtClean="0">
                <a:solidFill>
                  <a:srgbClr val="000066"/>
                </a:solidFill>
              </a:rPr>
              <a:t>Personal explanations not required (especially if a conflict of interest exists)</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4" y="1291972"/>
            <a:ext cx="4465529" cy="5579277"/>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Left Arrow 5"/>
          <p:cNvSpPr/>
          <p:nvPr/>
        </p:nvSpPr>
        <p:spPr bwMode="auto">
          <a:xfrm>
            <a:off x="4175497" y="2431711"/>
            <a:ext cx="4572577" cy="447999"/>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C000"/>
                </a:solidFill>
                <a:effectLst/>
                <a:latin typeface="Arial" charset="0"/>
              </a:rPr>
              <a:t>Personal,</a:t>
            </a:r>
            <a:r>
              <a:rPr kumimoji="0" lang="en-US" sz="1800" b="0" i="0" u="none" strike="noStrike" cap="none" normalizeH="0" dirty="0" smtClean="0">
                <a:ln>
                  <a:noFill/>
                </a:ln>
                <a:solidFill>
                  <a:srgbClr val="FFC000"/>
                </a:solidFill>
                <a:effectLst/>
                <a:latin typeface="Arial" charset="0"/>
              </a:rPr>
              <a:t> c</a:t>
            </a:r>
            <a:r>
              <a:rPr kumimoji="0" lang="en-US" sz="1800" b="0" i="0" u="none" strike="noStrike" cap="none" normalizeH="0" baseline="0" dirty="0" smtClean="0">
                <a:ln>
                  <a:noFill/>
                </a:ln>
                <a:solidFill>
                  <a:srgbClr val="FFC000"/>
                </a:solidFill>
                <a:effectLst/>
                <a:latin typeface="Arial" charset="0"/>
              </a:rPr>
              <a:t>ontact, and biographical data.</a:t>
            </a:r>
          </a:p>
        </p:txBody>
      </p:sp>
      <p:sp>
        <p:nvSpPr>
          <p:cNvPr id="15" name="Left Arrow 14"/>
          <p:cNvSpPr/>
          <p:nvPr/>
        </p:nvSpPr>
        <p:spPr bwMode="auto">
          <a:xfrm>
            <a:off x="4174587" y="2888618"/>
            <a:ext cx="457348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What Commander is requested?</a:t>
            </a:r>
            <a:endParaRPr kumimoji="0" lang="en-US" sz="1800" b="0" i="0" u="none" strike="noStrike" cap="none" normalizeH="0" baseline="0" dirty="0" smtClean="0">
              <a:ln>
                <a:noFill/>
              </a:ln>
              <a:solidFill>
                <a:schemeClr val="tx1"/>
              </a:solidFill>
              <a:effectLst/>
            </a:endParaRPr>
          </a:p>
        </p:txBody>
      </p:sp>
      <p:sp>
        <p:nvSpPr>
          <p:cNvPr id="16" name="Left Arrow 15"/>
          <p:cNvSpPr/>
          <p:nvPr/>
        </p:nvSpPr>
        <p:spPr bwMode="auto">
          <a:xfrm>
            <a:off x="4175497" y="3839363"/>
            <a:ext cx="4572577" cy="485155"/>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rgbClr val="FFC000"/>
                </a:solidFill>
                <a:effectLst/>
              </a:rPr>
              <a:t>What is the problem?</a:t>
            </a:r>
            <a:endParaRPr kumimoji="0" lang="en-US" sz="1800" b="0" i="0" u="none" strike="noStrike" cap="none" normalizeH="0" baseline="0" dirty="0" smtClean="0">
              <a:ln>
                <a:noFill/>
              </a:ln>
              <a:solidFill>
                <a:srgbClr val="FFC000"/>
              </a:solidFill>
              <a:effectLst/>
              <a:latin typeface="Arial" charset="0"/>
            </a:endParaRPr>
          </a:p>
        </p:txBody>
      </p:sp>
      <p:sp>
        <p:nvSpPr>
          <p:cNvPr id="17" name="Left Arrow 16"/>
          <p:cNvSpPr/>
          <p:nvPr/>
        </p:nvSpPr>
        <p:spPr bwMode="auto">
          <a:xfrm>
            <a:off x="4175497" y="4575274"/>
            <a:ext cx="4572577"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What is the desired “solution”?</a:t>
            </a:r>
            <a:endParaRPr kumimoji="0" lang="en-US" sz="1800" b="0" i="0" u="none" strike="noStrike" cap="none" normalizeH="0" baseline="0" dirty="0" smtClean="0">
              <a:ln>
                <a:noFill/>
              </a:ln>
              <a:solidFill>
                <a:schemeClr val="tx1"/>
              </a:solidFill>
              <a:effectLst/>
            </a:endParaRPr>
          </a:p>
        </p:txBody>
      </p:sp>
      <p:sp>
        <p:nvSpPr>
          <p:cNvPr id="18" name="Left Arrow 17"/>
          <p:cNvSpPr/>
          <p:nvPr/>
        </p:nvSpPr>
        <p:spPr bwMode="auto">
          <a:xfrm>
            <a:off x="4174587" y="5566391"/>
            <a:ext cx="4573487"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smtClean="0">
                <a:solidFill>
                  <a:schemeClr val="tx1"/>
                </a:solidFill>
                <a:effectLst/>
              </a:rPr>
              <a:t>Legal affidavit must be signed and dated.  “Starts the Clock”  </a:t>
            </a:r>
            <a:endParaRPr kumimoji="0" lang="en-US" sz="1800" b="0" i="0" u="none" strike="noStrike" cap="none" normalizeH="0" baseline="0" dirty="0" smtClean="0">
              <a:ln>
                <a:noFill/>
              </a:ln>
              <a:solidFill>
                <a:schemeClr val="tx1"/>
              </a:solidFill>
              <a:effectLst/>
            </a:endParaRPr>
          </a:p>
        </p:txBody>
      </p:sp>
      <p:sp>
        <p:nvSpPr>
          <p:cNvPr id="5" name="Rectangle 4"/>
          <p:cNvSpPr/>
          <p:nvPr/>
        </p:nvSpPr>
        <p:spPr bwMode="auto">
          <a:xfrm>
            <a:off x="344863" y="3101419"/>
            <a:ext cx="3761296" cy="358980"/>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2" name="Rectangle 11"/>
          <p:cNvSpPr/>
          <p:nvPr/>
        </p:nvSpPr>
        <p:spPr bwMode="auto">
          <a:xfrm>
            <a:off x="556180" y="4556224"/>
            <a:ext cx="3549979" cy="933450"/>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
        <p:nvSpPr>
          <p:cNvPr id="13" name="Rectangle 12"/>
          <p:cNvSpPr/>
          <p:nvPr/>
        </p:nvSpPr>
        <p:spPr bwMode="auto">
          <a:xfrm>
            <a:off x="335949" y="6037586"/>
            <a:ext cx="3761296" cy="285750"/>
          </a:xfrm>
          <a:prstGeom prst="rect">
            <a:avLst/>
          </a:prstGeom>
          <a:solidFill>
            <a:srgbClr val="FFFF00">
              <a:alpha val="25000"/>
            </a:srgbClr>
          </a:solidFill>
          <a:ln w="3175"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smtClean="0">
                <a:solidFill>
                  <a:srgbClr val="000066"/>
                </a:solidFill>
                <a:effectLst>
                  <a:outerShdw blurRad="38100" dist="38100" dir="2700000" algn="tl">
                    <a:srgbClr val="000000">
                      <a:alpha val="43137"/>
                    </a:srgbClr>
                  </a:outerShdw>
                </a:effectLst>
              </a:rPr>
              <a:t>Request Mast Procedure</a:t>
            </a:r>
            <a:endParaRPr lang="en-US" sz="4800" dirty="0">
              <a:solidFill>
                <a:srgbClr val="000066"/>
              </a:solidFill>
              <a:effectLst>
                <a:outerShdw blurRad="38100" dist="38100" dir="2700000" algn="tl">
                  <a:srgbClr val="000000">
                    <a:alpha val="43137"/>
                  </a:srgbClr>
                </a:outerShdw>
              </a:effectLst>
            </a:endParaRP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2" name="Left Arrow 11"/>
          <p:cNvSpPr/>
          <p:nvPr/>
        </p:nvSpPr>
        <p:spPr bwMode="auto">
          <a:xfrm>
            <a:off x="4412238" y="2148597"/>
            <a:ext cx="4511686" cy="3883656"/>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800" b="0" dirty="0" smtClean="0">
                <a:solidFill>
                  <a:srgbClr val="FFC000"/>
                </a:solidFill>
                <a:effectLst/>
              </a:rPr>
              <a:t>Commanders in the Chain of Command ‘must’ offer personal audience with Applicant. Disclosure of grievance/problem is strictly voluntary.  </a:t>
            </a:r>
            <a:endParaRPr kumimoji="0" lang="en-US" sz="1800" b="0" i="0" u="none" strike="noStrike" cap="none" normalizeH="0" baseline="0" dirty="0" smtClean="0">
              <a:ln>
                <a:noFill/>
              </a:ln>
              <a:solidFill>
                <a:srgbClr val="FFC000"/>
              </a:solidFill>
              <a:effectLst/>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6" y="1322851"/>
            <a:ext cx="4288824" cy="5535149"/>
          </a:xfrm>
          <a:prstGeom prst="rect">
            <a:avLst/>
          </a:prstGeom>
        </p:spPr>
      </p:pic>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57984</TotalTime>
  <Words>1026</Words>
  <Application>Microsoft Office PowerPoint</Application>
  <PresentationFormat>On-screen Show (4:3)</PresentationFormat>
  <Paragraphs>164</Paragraphs>
  <Slides>20</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ＭＳ Ｐゴシック</vt:lpstr>
      <vt:lpstr>Arial</vt:lpstr>
      <vt:lpstr>Courier New</vt:lpstr>
      <vt:lpstr>Times New Roman</vt:lpstr>
      <vt:lpstr>Wingdings</vt:lpstr>
      <vt:lpstr>Special Interest Template</vt:lpstr>
      <vt:lpstr>Document</vt:lpstr>
      <vt:lpstr>Commander’s Request Mast Program  Updated November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Common Findings/Failures in Request Mast Programs</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Harrell SgtMaj Lance E</dc:creator>
  <cp:lastModifiedBy>Scott SgtMaj Spencer E</cp:lastModifiedBy>
  <cp:revision>1611</cp:revision>
  <cp:lastPrinted>2014-01-23T20:34:10Z</cp:lastPrinted>
  <dcterms:created xsi:type="dcterms:W3CDTF">2000-07-21T18:28:33Z</dcterms:created>
  <dcterms:modified xsi:type="dcterms:W3CDTF">2022-03-10T15:51:09Z</dcterms:modified>
</cp:coreProperties>
</file>